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 autoCompressPictures="0">
  <p:sldMasterIdLst>
    <p:sldMasterId id="2147483776" r:id="rId1"/>
  </p:sldMasterIdLst>
  <p:notesMasterIdLst>
    <p:notesMasterId r:id="rId16"/>
  </p:notesMasterIdLst>
  <p:sldIdLst>
    <p:sldId id="1688" r:id="rId2"/>
    <p:sldId id="287" r:id="rId3"/>
    <p:sldId id="343" r:id="rId4"/>
    <p:sldId id="289" r:id="rId5"/>
    <p:sldId id="297" r:id="rId6"/>
    <p:sldId id="1610" r:id="rId7"/>
    <p:sldId id="754" r:id="rId8"/>
    <p:sldId id="758" r:id="rId9"/>
    <p:sldId id="347" r:id="rId10"/>
    <p:sldId id="1690" r:id="rId11"/>
    <p:sldId id="1618" r:id="rId12"/>
    <p:sldId id="1718" r:id="rId13"/>
    <p:sldId id="1667" r:id="rId14"/>
    <p:sldId id="1693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icia Truesdail" initials="" lastIdx="21" clrIdx="0"/>
  <p:cmAuthor id="1" name="Alicia Truesdail" initials="AT" lastIdx="1" clrIdx="1"/>
  <p:cmAuthor id="2" name="Alicia Truesdail" initials="AT [2]" lastIdx="1" clrIdx="2"/>
  <p:cmAuthor id="3" name="Alicia Truesdail" initials="AT [3]" lastIdx="1" clrIdx="3"/>
  <p:cmAuthor id="4" name="Alicia Truesdail" initials="AT [4]" lastIdx="1" clrIdx="4"/>
  <p:cmAuthor id="5" name="Michael Donnarumma" initials="MD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3AA7"/>
    <a:srgbClr val="EBE8ED"/>
    <a:srgbClr val="00B100"/>
    <a:srgbClr val="FFFFFF"/>
    <a:srgbClr val="3F762B"/>
    <a:srgbClr val="86AADD"/>
    <a:srgbClr val="2D6BC8"/>
    <a:srgbClr val="404040"/>
    <a:srgbClr val="1B3861"/>
    <a:srgbClr val="2E62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21" autoAdjust="0"/>
    <p:restoredTop sz="96629" autoAdjust="0"/>
  </p:normalViewPr>
  <p:slideViewPr>
    <p:cSldViewPr>
      <p:cViewPr varScale="1">
        <p:scale>
          <a:sx n="128" d="100"/>
          <a:sy n="128" d="100"/>
        </p:scale>
        <p:origin x="151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33" d="100"/>
        <a:sy n="133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26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4" Type="http://schemas.openxmlformats.org/officeDocument/2006/relationships/image" Target="../media/image3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svg"/><Relationship Id="rId1" Type="http://schemas.openxmlformats.org/officeDocument/2006/relationships/image" Target="../media/image27.png"/><Relationship Id="rId4" Type="http://schemas.openxmlformats.org/officeDocument/2006/relationships/image" Target="../media/image3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BEB36F-FE2B-490E-856B-0649E7251F2F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3C9444B-7645-4001-A7F2-B9CA68161E2B}">
      <dgm:prSet custT="1"/>
      <dgm:spPr/>
      <dgm:t>
        <a:bodyPr/>
        <a:lstStyle/>
        <a:p>
          <a:pPr>
            <a:defRPr b="1"/>
          </a:pPr>
          <a:r>
            <a:rPr lang="en-US" sz="2000" dirty="0">
              <a:latin typeface="Trefoil Sans" panose="020B0000000000000000" pitchFamily="34" charset="0"/>
            </a:rPr>
            <a:t>Troop Fall Product Chairs</a:t>
          </a:r>
        </a:p>
      </dgm:t>
    </dgm:pt>
    <dgm:pt modelId="{0014E807-9E22-4985-A750-2FDE89E01206}" type="parTrans" cxnId="{7DCDF1FD-7114-496A-9524-F95227C4379F}">
      <dgm:prSet/>
      <dgm:spPr/>
      <dgm:t>
        <a:bodyPr/>
        <a:lstStyle/>
        <a:p>
          <a:endParaRPr lang="en-US"/>
        </a:p>
      </dgm:t>
    </dgm:pt>
    <dgm:pt modelId="{869A3CE8-0DB8-40AA-8FB4-D7143314CFCC}" type="sibTrans" cxnId="{7DCDF1FD-7114-496A-9524-F95227C4379F}">
      <dgm:prSet/>
      <dgm:spPr/>
      <dgm:t>
        <a:bodyPr/>
        <a:lstStyle/>
        <a:p>
          <a:endParaRPr lang="en-US"/>
        </a:p>
      </dgm:t>
    </dgm:pt>
    <dgm:pt modelId="{422AB7F5-9B03-40E8-98EA-922864B04885}">
      <dgm:prSet custT="1"/>
      <dgm:spPr/>
      <dgm:t>
        <a:bodyPr/>
        <a:lstStyle/>
        <a:p>
          <a:r>
            <a:rPr lang="en-US" sz="1600" dirty="0">
              <a:latin typeface="Trefoil Sans" panose="020B0000000000000000" pitchFamily="34" charset="0"/>
            </a:rPr>
            <a:t>Earned by achieving $750 in total Troop sales</a:t>
          </a:r>
        </a:p>
      </dgm:t>
    </dgm:pt>
    <dgm:pt modelId="{5B1CB2E8-1F77-4935-BED4-E7590593A851}" type="parTrans" cxnId="{45A92CC2-9043-494D-B98A-00AC10913AB3}">
      <dgm:prSet/>
      <dgm:spPr/>
      <dgm:t>
        <a:bodyPr/>
        <a:lstStyle/>
        <a:p>
          <a:endParaRPr lang="en-US"/>
        </a:p>
      </dgm:t>
    </dgm:pt>
    <dgm:pt modelId="{7F2AF01E-7D93-4F50-BD8C-9774A37804FA}" type="sibTrans" cxnId="{45A92CC2-9043-494D-B98A-00AC10913AB3}">
      <dgm:prSet/>
      <dgm:spPr/>
      <dgm:t>
        <a:bodyPr/>
        <a:lstStyle/>
        <a:p>
          <a:endParaRPr lang="en-US"/>
        </a:p>
      </dgm:t>
    </dgm:pt>
    <dgm:pt modelId="{324BFDE6-8AE7-4161-B422-642E86241134}">
      <dgm:prSet custT="1"/>
      <dgm:spPr/>
      <dgm:t>
        <a:bodyPr/>
        <a:lstStyle/>
        <a:p>
          <a:pPr>
            <a:defRPr b="1"/>
          </a:pPr>
          <a:r>
            <a:rPr lang="en-US" sz="2000" dirty="0">
              <a:latin typeface="Trefoil Sans" panose="020B0000000000000000" pitchFamily="34" charset="0"/>
            </a:rPr>
            <a:t>Service Unit Product Chairs</a:t>
          </a:r>
        </a:p>
      </dgm:t>
    </dgm:pt>
    <dgm:pt modelId="{FB808B56-0C6F-4AB3-AEAE-7F1B1B87CE91}" type="parTrans" cxnId="{A36ADECD-7D2E-4679-84D3-F06C7C04C540}">
      <dgm:prSet/>
      <dgm:spPr/>
      <dgm:t>
        <a:bodyPr/>
        <a:lstStyle/>
        <a:p>
          <a:endParaRPr lang="en-US"/>
        </a:p>
      </dgm:t>
    </dgm:pt>
    <dgm:pt modelId="{A72F6917-F04F-4879-8170-6DD55E3E166F}" type="sibTrans" cxnId="{A36ADECD-7D2E-4679-84D3-F06C7C04C540}">
      <dgm:prSet/>
      <dgm:spPr/>
      <dgm:t>
        <a:bodyPr/>
        <a:lstStyle/>
        <a:p>
          <a:endParaRPr lang="en-US"/>
        </a:p>
      </dgm:t>
    </dgm:pt>
    <dgm:pt modelId="{5D4623FD-4E1D-4FE1-BA4F-DE014B02F840}">
      <dgm:prSet custT="1"/>
      <dgm:spPr/>
      <dgm:t>
        <a:bodyPr/>
        <a:lstStyle/>
        <a:p>
          <a:r>
            <a:rPr lang="en-US" sz="1600" dirty="0">
              <a:latin typeface="Trefoil Sans" panose="020B0000000000000000" pitchFamily="34" charset="0"/>
            </a:rPr>
            <a:t>Earned for $1 in total Service Unit sales</a:t>
          </a:r>
        </a:p>
      </dgm:t>
    </dgm:pt>
    <dgm:pt modelId="{67CE1297-9612-4810-9B98-7E9B972FC136}" type="parTrans" cxnId="{BD72F9AA-42A2-4FBC-9D41-9CA83F9438A1}">
      <dgm:prSet/>
      <dgm:spPr/>
      <dgm:t>
        <a:bodyPr/>
        <a:lstStyle/>
        <a:p>
          <a:endParaRPr lang="en-US"/>
        </a:p>
      </dgm:t>
    </dgm:pt>
    <dgm:pt modelId="{977A531F-375C-465B-AC56-6FD6CA99A499}" type="sibTrans" cxnId="{BD72F9AA-42A2-4FBC-9D41-9CA83F9438A1}">
      <dgm:prSet/>
      <dgm:spPr/>
      <dgm:t>
        <a:bodyPr/>
        <a:lstStyle/>
        <a:p>
          <a:endParaRPr lang="en-US"/>
        </a:p>
      </dgm:t>
    </dgm:pt>
    <dgm:pt modelId="{ABC745E7-0D4A-412D-A083-D08EC0C925A1}" type="pres">
      <dgm:prSet presAssocID="{36BEB36F-FE2B-490E-856B-0649E7251F2F}" presName="root" presStyleCnt="0">
        <dgm:presLayoutVars>
          <dgm:dir/>
          <dgm:resizeHandles val="exact"/>
        </dgm:presLayoutVars>
      </dgm:prSet>
      <dgm:spPr/>
    </dgm:pt>
    <dgm:pt modelId="{F438E5E5-4E2F-419E-B71E-6D7C620F4092}" type="pres">
      <dgm:prSet presAssocID="{33C9444B-7645-4001-A7F2-B9CA68161E2B}" presName="compNode" presStyleCnt="0"/>
      <dgm:spPr/>
    </dgm:pt>
    <dgm:pt modelId="{124EB977-7F05-40FC-BB3E-9C25D127AC9D}" type="pres">
      <dgm:prSet presAssocID="{33C9444B-7645-4001-A7F2-B9CA68161E2B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8374A610-FD61-4BB6-B0AE-D786F27CED6E}" type="pres">
      <dgm:prSet presAssocID="{33C9444B-7645-4001-A7F2-B9CA68161E2B}" presName="iconSpace" presStyleCnt="0"/>
      <dgm:spPr/>
    </dgm:pt>
    <dgm:pt modelId="{88F53D77-F7A1-423C-B733-C29709936029}" type="pres">
      <dgm:prSet presAssocID="{33C9444B-7645-4001-A7F2-B9CA68161E2B}" presName="parTx" presStyleLbl="revTx" presStyleIdx="0" presStyleCnt="4">
        <dgm:presLayoutVars>
          <dgm:chMax val="0"/>
          <dgm:chPref val="0"/>
        </dgm:presLayoutVars>
      </dgm:prSet>
      <dgm:spPr/>
    </dgm:pt>
    <dgm:pt modelId="{A40B0304-D4E6-4073-8AB2-14E799EEF862}" type="pres">
      <dgm:prSet presAssocID="{33C9444B-7645-4001-A7F2-B9CA68161E2B}" presName="txSpace" presStyleCnt="0"/>
      <dgm:spPr/>
    </dgm:pt>
    <dgm:pt modelId="{9605992C-609B-4755-9C43-77E948EE0CE2}" type="pres">
      <dgm:prSet presAssocID="{33C9444B-7645-4001-A7F2-B9CA68161E2B}" presName="desTx" presStyleLbl="revTx" presStyleIdx="1" presStyleCnt="4">
        <dgm:presLayoutVars/>
      </dgm:prSet>
      <dgm:spPr/>
    </dgm:pt>
    <dgm:pt modelId="{6C99A459-81A8-4C9C-9F2D-F6B6558837AD}" type="pres">
      <dgm:prSet presAssocID="{869A3CE8-0DB8-40AA-8FB4-D7143314CFCC}" presName="sibTrans" presStyleCnt="0"/>
      <dgm:spPr/>
    </dgm:pt>
    <dgm:pt modelId="{EBC2A083-9721-426A-973C-BD4931AA9248}" type="pres">
      <dgm:prSet presAssocID="{324BFDE6-8AE7-4161-B422-642E86241134}" presName="compNode" presStyleCnt="0"/>
      <dgm:spPr/>
    </dgm:pt>
    <dgm:pt modelId="{23A85218-45B4-4AF2-9FFD-CCAEDB1C3D78}" type="pres">
      <dgm:prSet presAssocID="{324BFDE6-8AE7-4161-B422-642E86241134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197B3941-9353-4B2A-84AC-FFF5AC6DFEB8}" type="pres">
      <dgm:prSet presAssocID="{324BFDE6-8AE7-4161-B422-642E86241134}" presName="iconSpace" presStyleCnt="0"/>
      <dgm:spPr/>
    </dgm:pt>
    <dgm:pt modelId="{62ADB655-5C3C-4C02-ABF5-845A6BEC166F}" type="pres">
      <dgm:prSet presAssocID="{324BFDE6-8AE7-4161-B422-642E86241134}" presName="parTx" presStyleLbl="revTx" presStyleIdx="2" presStyleCnt="4">
        <dgm:presLayoutVars>
          <dgm:chMax val="0"/>
          <dgm:chPref val="0"/>
        </dgm:presLayoutVars>
      </dgm:prSet>
      <dgm:spPr/>
    </dgm:pt>
    <dgm:pt modelId="{D999C633-9CCA-4ED8-A609-D0AE31F48F91}" type="pres">
      <dgm:prSet presAssocID="{324BFDE6-8AE7-4161-B422-642E86241134}" presName="txSpace" presStyleCnt="0"/>
      <dgm:spPr/>
    </dgm:pt>
    <dgm:pt modelId="{3F5C0D35-A393-45CA-851F-77DFF3191089}" type="pres">
      <dgm:prSet presAssocID="{324BFDE6-8AE7-4161-B422-642E86241134}" presName="desTx" presStyleLbl="revTx" presStyleIdx="3" presStyleCnt="4">
        <dgm:presLayoutVars/>
      </dgm:prSet>
      <dgm:spPr/>
    </dgm:pt>
  </dgm:ptLst>
  <dgm:cxnLst>
    <dgm:cxn modelId="{3C022677-27AC-4E93-8546-2E82C6F5D0EC}" type="presOf" srcId="{5D4623FD-4E1D-4FE1-BA4F-DE014B02F840}" destId="{3F5C0D35-A393-45CA-851F-77DFF3191089}" srcOrd="0" destOrd="0" presId="urn:microsoft.com/office/officeart/2018/2/layout/IconLabelDescriptionList"/>
    <dgm:cxn modelId="{1209D47E-4F6A-4249-BC6F-24EE9082AB56}" type="presOf" srcId="{422AB7F5-9B03-40E8-98EA-922864B04885}" destId="{9605992C-609B-4755-9C43-77E948EE0CE2}" srcOrd="0" destOrd="0" presId="urn:microsoft.com/office/officeart/2018/2/layout/IconLabelDescriptionList"/>
    <dgm:cxn modelId="{596E30A8-9701-4D0D-AAA8-A3BFDCBCFFD2}" type="presOf" srcId="{36BEB36F-FE2B-490E-856B-0649E7251F2F}" destId="{ABC745E7-0D4A-412D-A083-D08EC0C925A1}" srcOrd="0" destOrd="0" presId="urn:microsoft.com/office/officeart/2018/2/layout/IconLabelDescriptionList"/>
    <dgm:cxn modelId="{BD72F9AA-42A2-4FBC-9D41-9CA83F9438A1}" srcId="{324BFDE6-8AE7-4161-B422-642E86241134}" destId="{5D4623FD-4E1D-4FE1-BA4F-DE014B02F840}" srcOrd="0" destOrd="0" parTransId="{67CE1297-9612-4810-9B98-7E9B972FC136}" sibTransId="{977A531F-375C-465B-AC56-6FD6CA99A499}"/>
    <dgm:cxn modelId="{D388D8B5-0375-49F3-84C6-C686B7ADC6CE}" type="presOf" srcId="{324BFDE6-8AE7-4161-B422-642E86241134}" destId="{62ADB655-5C3C-4C02-ABF5-845A6BEC166F}" srcOrd="0" destOrd="0" presId="urn:microsoft.com/office/officeart/2018/2/layout/IconLabelDescriptionList"/>
    <dgm:cxn modelId="{45A92CC2-9043-494D-B98A-00AC10913AB3}" srcId="{33C9444B-7645-4001-A7F2-B9CA68161E2B}" destId="{422AB7F5-9B03-40E8-98EA-922864B04885}" srcOrd="0" destOrd="0" parTransId="{5B1CB2E8-1F77-4935-BED4-E7590593A851}" sibTransId="{7F2AF01E-7D93-4F50-BD8C-9774A37804FA}"/>
    <dgm:cxn modelId="{A36ADECD-7D2E-4679-84D3-F06C7C04C540}" srcId="{36BEB36F-FE2B-490E-856B-0649E7251F2F}" destId="{324BFDE6-8AE7-4161-B422-642E86241134}" srcOrd="1" destOrd="0" parTransId="{FB808B56-0C6F-4AB3-AEAE-7F1B1B87CE91}" sibTransId="{A72F6917-F04F-4879-8170-6DD55E3E166F}"/>
    <dgm:cxn modelId="{E716E7FD-2698-4F29-A333-AE23F4E4190D}" type="presOf" srcId="{33C9444B-7645-4001-A7F2-B9CA68161E2B}" destId="{88F53D77-F7A1-423C-B733-C29709936029}" srcOrd="0" destOrd="0" presId="urn:microsoft.com/office/officeart/2018/2/layout/IconLabelDescriptionList"/>
    <dgm:cxn modelId="{7DCDF1FD-7114-496A-9524-F95227C4379F}" srcId="{36BEB36F-FE2B-490E-856B-0649E7251F2F}" destId="{33C9444B-7645-4001-A7F2-B9CA68161E2B}" srcOrd="0" destOrd="0" parTransId="{0014E807-9E22-4985-A750-2FDE89E01206}" sibTransId="{869A3CE8-0DB8-40AA-8FB4-D7143314CFCC}"/>
    <dgm:cxn modelId="{4CE302AC-19B0-4C95-974D-D692FED7E1A1}" type="presParOf" srcId="{ABC745E7-0D4A-412D-A083-D08EC0C925A1}" destId="{F438E5E5-4E2F-419E-B71E-6D7C620F4092}" srcOrd="0" destOrd="0" presId="urn:microsoft.com/office/officeart/2018/2/layout/IconLabelDescriptionList"/>
    <dgm:cxn modelId="{C6A943B7-E520-4410-8DDC-59C1BE3B3C4D}" type="presParOf" srcId="{F438E5E5-4E2F-419E-B71E-6D7C620F4092}" destId="{124EB977-7F05-40FC-BB3E-9C25D127AC9D}" srcOrd="0" destOrd="0" presId="urn:microsoft.com/office/officeart/2018/2/layout/IconLabelDescriptionList"/>
    <dgm:cxn modelId="{02685867-59E6-4417-9DCA-A0B6CF862E47}" type="presParOf" srcId="{F438E5E5-4E2F-419E-B71E-6D7C620F4092}" destId="{8374A610-FD61-4BB6-B0AE-D786F27CED6E}" srcOrd="1" destOrd="0" presId="urn:microsoft.com/office/officeart/2018/2/layout/IconLabelDescriptionList"/>
    <dgm:cxn modelId="{1F1F75CC-EB52-4898-A3B8-6D3B844453CC}" type="presParOf" srcId="{F438E5E5-4E2F-419E-B71E-6D7C620F4092}" destId="{88F53D77-F7A1-423C-B733-C29709936029}" srcOrd="2" destOrd="0" presId="urn:microsoft.com/office/officeart/2018/2/layout/IconLabelDescriptionList"/>
    <dgm:cxn modelId="{1B7BA1B9-A6DE-42F2-BC06-FB4060EFFFD6}" type="presParOf" srcId="{F438E5E5-4E2F-419E-B71E-6D7C620F4092}" destId="{A40B0304-D4E6-4073-8AB2-14E799EEF862}" srcOrd="3" destOrd="0" presId="urn:microsoft.com/office/officeart/2018/2/layout/IconLabelDescriptionList"/>
    <dgm:cxn modelId="{C6DAD4CC-556A-4418-A1D8-63A8D5200CF9}" type="presParOf" srcId="{F438E5E5-4E2F-419E-B71E-6D7C620F4092}" destId="{9605992C-609B-4755-9C43-77E948EE0CE2}" srcOrd="4" destOrd="0" presId="urn:microsoft.com/office/officeart/2018/2/layout/IconLabelDescriptionList"/>
    <dgm:cxn modelId="{6F7A09A6-4BDF-4495-8934-1609AFC9871F}" type="presParOf" srcId="{ABC745E7-0D4A-412D-A083-D08EC0C925A1}" destId="{6C99A459-81A8-4C9C-9F2D-F6B6558837AD}" srcOrd="1" destOrd="0" presId="urn:microsoft.com/office/officeart/2018/2/layout/IconLabelDescriptionList"/>
    <dgm:cxn modelId="{22AADA46-2F72-462D-A080-297EEDA52866}" type="presParOf" srcId="{ABC745E7-0D4A-412D-A083-D08EC0C925A1}" destId="{EBC2A083-9721-426A-973C-BD4931AA9248}" srcOrd="2" destOrd="0" presId="urn:microsoft.com/office/officeart/2018/2/layout/IconLabelDescriptionList"/>
    <dgm:cxn modelId="{0486DECE-FF97-40A1-9B1C-88301B48DD79}" type="presParOf" srcId="{EBC2A083-9721-426A-973C-BD4931AA9248}" destId="{23A85218-45B4-4AF2-9FFD-CCAEDB1C3D78}" srcOrd="0" destOrd="0" presId="urn:microsoft.com/office/officeart/2018/2/layout/IconLabelDescriptionList"/>
    <dgm:cxn modelId="{C14E16AB-9C52-46A5-890D-E94E8BF4E2B3}" type="presParOf" srcId="{EBC2A083-9721-426A-973C-BD4931AA9248}" destId="{197B3941-9353-4B2A-84AC-FFF5AC6DFEB8}" srcOrd="1" destOrd="0" presId="urn:microsoft.com/office/officeart/2018/2/layout/IconLabelDescriptionList"/>
    <dgm:cxn modelId="{33C4FCC3-882B-46BA-8BF3-6866775F3A1F}" type="presParOf" srcId="{EBC2A083-9721-426A-973C-BD4931AA9248}" destId="{62ADB655-5C3C-4C02-ABF5-845A6BEC166F}" srcOrd="2" destOrd="0" presId="urn:microsoft.com/office/officeart/2018/2/layout/IconLabelDescriptionList"/>
    <dgm:cxn modelId="{921CCAAD-F5F7-41F5-A5D0-BFA80877B58F}" type="presParOf" srcId="{EBC2A083-9721-426A-973C-BD4931AA9248}" destId="{D999C633-9CCA-4ED8-A609-D0AE31F48F91}" srcOrd="3" destOrd="0" presId="urn:microsoft.com/office/officeart/2018/2/layout/IconLabelDescriptionList"/>
    <dgm:cxn modelId="{CCD073E3-611C-48C2-8CA8-BBF71F993FDB}" type="presParOf" srcId="{EBC2A083-9721-426A-973C-BD4931AA9248}" destId="{3F5C0D35-A393-45CA-851F-77DFF3191089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4EB977-7F05-40FC-BB3E-9C25D127AC9D}">
      <dsp:nvSpPr>
        <dsp:cNvPr id="0" name=""/>
        <dsp:cNvSpPr/>
      </dsp:nvSpPr>
      <dsp:spPr>
        <a:xfrm>
          <a:off x="1420" y="1451133"/>
          <a:ext cx="741972" cy="7419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F53D77-F7A1-423C-B733-C29709936029}">
      <dsp:nvSpPr>
        <dsp:cNvPr id="0" name=""/>
        <dsp:cNvSpPr/>
      </dsp:nvSpPr>
      <dsp:spPr>
        <a:xfrm>
          <a:off x="1420" y="2295213"/>
          <a:ext cx="2119921" cy="556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>
              <a:latin typeface="Trefoil Sans" panose="020B0000000000000000" pitchFamily="34" charset="0"/>
            </a:rPr>
            <a:t>Troop Fall Product Chairs</a:t>
          </a:r>
        </a:p>
      </dsp:txBody>
      <dsp:txXfrm>
        <a:off x="1420" y="2295213"/>
        <a:ext cx="2119921" cy="556479"/>
      </dsp:txXfrm>
    </dsp:sp>
    <dsp:sp modelId="{9605992C-609B-4755-9C43-77E948EE0CE2}">
      <dsp:nvSpPr>
        <dsp:cNvPr id="0" name=""/>
        <dsp:cNvSpPr/>
      </dsp:nvSpPr>
      <dsp:spPr>
        <a:xfrm>
          <a:off x="1420" y="2899184"/>
          <a:ext cx="2119921" cy="9265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refoil Sans" panose="020B0000000000000000" pitchFamily="34" charset="0"/>
            </a:rPr>
            <a:t>Earned by achieving $750 in total Troop sales</a:t>
          </a:r>
        </a:p>
      </dsp:txBody>
      <dsp:txXfrm>
        <a:off x="1420" y="2899184"/>
        <a:ext cx="2119921" cy="926531"/>
      </dsp:txXfrm>
    </dsp:sp>
    <dsp:sp modelId="{23A85218-45B4-4AF2-9FFD-CCAEDB1C3D78}">
      <dsp:nvSpPr>
        <dsp:cNvPr id="0" name=""/>
        <dsp:cNvSpPr/>
      </dsp:nvSpPr>
      <dsp:spPr>
        <a:xfrm>
          <a:off x="2492329" y="1451133"/>
          <a:ext cx="741972" cy="74197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ADB655-5C3C-4C02-ABF5-845A6BEC166F}">
      <dsp:nvSpPr>
        <dsp:cNvPr id="0" name=""/>
        <dsp:cNvSpPr/>
      </dsp:nvSpPr>
      <dsp:spPr>
        <a:xfrm>
          <a:off x="2492329" y="2295213"/>
          <a:ext cx="2119921" cy="556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>
              <a:latin typeface="Trefoil Sans" panose="020B0000000000000000" pitchFamily="34" charset="0"/>
            </a:rPr>
            <a:t>Service Unit Product Chairs</a:t>
          </a:r>
        </a:p>
      </dsp:txBody>
      <dsp:txXfrm>
        <a:off x="2492329" y="2295213"/>
        <a:ext cx="2119921" cy="556479"/>
      </dsp:txXfrm>
    </dsp:sp>
    <dsp:sp modelId="{3F5C0D35-A393-45CA-851F-77DFF3191089}">
      <dsp:nvSpPr>
        <dsp:cNvPr id="0" name=""/>
        <dsp:cNvSpPr/>
      </dsp:nvSpPr>
      <dsp:spPr>
        <a:xfrm>
          <a:off x="2492329" y="2899184"/>
          <a:ext cx="2119921" cy="9265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Trefoil Sans" panose="020B0000000000000000" pitchFamily="34" charset="0"/>
            </a:rPr>
            <a:t>Earned for $1 in total Service Unit sales</a:t>
          </a:r>
        </a:p>
      </dsp:txBody>
      <dsp:txXfrm>
        <a:off x="2492329" y="2899184"/>
        <a:ext cx="2119921" cy="9265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050" name="Rectangle 2"/>
          <p:cNvSpPr>
            <a:spLocks noGrp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>
                <a:sym typeface="Avenir" charset="0"/>
              </a:rPr>
              <a:t>Click to edit Master text styles</a:t>
            </a:r>
          </a:p>
          <a:p>
            <a:pPr lvl="1"/>
            <a:r>
              <a:rPr lang="en-US" noProof="0">
                <a:sym typeface="Avenir" charset="0"/>
              </a:rPr>
              <a:t>Second level</a:t>
            </a:r>
          </a:p>
          <a:p>
            <a:pPr lvl="2"/>
            <a:r>
              <a:rPr lang="en-US" noProof="0">
                <a:sym typeface="Avenir" charset="0"/>
              </a:rPr>
              <a:t>Third level</a:t>
            </a:r>
          </a:p>
          <a:p>
            <a:pPr lvl="3"/>
            <a:r>
              <a:rPr lang="en-US" noProof="0">
                <a:sym typeface="Avenir" charset="0"/>
              </a:rPr>
              <a:t>Fourth level</a:t>
            </a:r>
          </a:p>
          <a:p>
            <a:pPr lvl="4"/>
            <a:r>
              <a:rPr lang="en-US" noProof="0">
                <a:sym typeface="Avenir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02764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" charset="0"/>
        <a:ea typeface="ＭＳ Ｐゴシック" charset="0"/>
        <a:cs typeface="Avenir" charset="0"/>
        <a:sym typeface="Avenir" charset="0"/>
      </a:defRPr>
    </a:lvl1pPr>
    <a:lvl2pPr marL="228600"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" charset="0"/>
        <a:ea typeface="Avenir" charset="0"/>
        <a:cs typeface="Avenir" charset="0"/>
        <a:sym typeface="Avenir" charset="0"/>
      </a:defRPr>
    </a:lvl2pPr>
    <a:lvl3pPr marL="457200"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" charset="0"/>
        <a:ea typeface="Avenir" charset="0"/>
        <a:cs typeface="Avenir" charset="0"/>
        <a:sym typeface="Avenir" charset="0"/>
      </a:defRPr>
    </a:lvl3pPr>
    <a:lvl4pPr marL="685800"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" charset="0"/>
        <a:ea typeface="Avenir" charset="0"/>
        <a:cs typeface="Avenir" charset="0"/>
        <a:sym typeface="Avenir" charset="0"/>
      </a:defRPr>
    </a:lvl4pPr>
    <a:lvl5pPr marL="914400" algn="l" defTabSz="457200" rtl="0" eaLnBrk="0" fontAlgn="base" hangingPunct="0">
      <a:lnSpc>
        <a:spcPct val="125000"/>
      </a:lnSpc>
      <a:spcBef>
        <a:spcPct val="0"/>
      </a:spcBef>
      <a:spcAft>
        <a:spcPct val="0"/>
      </a:spcAft>
      <a:defRPr sz="2400" kern="1200">
        <a:solidFill>
          <a:srgbClr val="000000"/>
        </a:solidFill>
        <a:latin typeface="Avenir" charset="0"/>
        <a:ea typeface="Avenir" charset="0"/>
        <a:cs typeface="Avenir" charset="0"/>
        <a:sym typeface="Avenir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latin typeface="Avenir Book"/>
                <a:cs typeface="Avenir Book"/>
                <a:sym typeface="Tahoma" charset="0"/>
              </a:rPr>
              <a:t>Zip: 96910</a:t>
            </a:r>
            <a:endParaRPr lang="en-US" sz="1300" dirty="0">
              <a:latin typeface="Avenir Book"/>
              <a:cs typeface="Avenir Book"/>
              <a:sym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019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3E8B7E50-5159-4E4B-A73E-96AB7F047E0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70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578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EAF4D8-A2E7-D741-A91F-FA71341586AD}" type="slidenum">
              <a:rPr lang="en-US" smtClean="0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88957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9D098-606B-E54D-BCBB-D0EEC79BE04E}" type="slidenum">
              <a:rPr lang="en-US" smtClean="0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16861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BC961B-152D-F549-9E13-03CCC62B3F2A}" type="slidenum">
              <a:rPr lang="en-US" smtClean="0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25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9/1/20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9413D3-6EE7-B249-AA16-007B3B1FF64B}" type="slidenum">
              <a:rPr lang="en-US" smtClean="0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302928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928A80-9D5A-1246-AA3C-FC0F79A9E8AD}" type="slidenum">
              <a:rPr lang="en-US" smtClean="0"/>
              <a:pPr>
                <a:defRPr/>
              </a:pPr>
              <a:t>‹#›</a:t>
            </a:fld>
            <a:endParaRPr lang="en-US" sz="140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312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930655-384B-9248-B045-A2327AE1F2E0}" type="slidenum">
              <a:rPr lang="en-US" smtClean="0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792606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16FFF9-DA4A-2940-A70B-A0EB583EFCCC}" type="slidenum">
              <a:rPr lang="en-US" smtClean="0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692225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9/1/20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BFB609-A8C5-B04A-BE31-15E6855E1C57}" type="slidenum">
              <a:rPr lang="en-US" smtClean="0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6749176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0"/>
            <a:ext cx="4576573" cy="6858000"/>
          </a:xfrm>
          <a:solidFill>
            <a:schemeClr val="tx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5586B75A-687E-405C-8A0B-8D00578BA2C3}" type="datetimeFigureOut">
              <a:rPr lang="en-US" smtClean="0"/>
              <a:pPr/>
              <a:t>9/1/20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928A80-9D5A-1246-AA3C-FC0F79A9E8AD}" type="slidenum">
              <a:rPr lang="en-US" smtClean="0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1402045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1081BF-7C1F-E949-90DF-262DB8F09C4C}" type="slidenum">
              <a:rPr lang="en-US" smtClean="0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77920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BE12AE-2E63-4A49-94F1-AC151AC7B8B3}" type="slidenum">
              <a:rPr lang="en-US" smtClean="0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145735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6D07C-FD04-B448-807C-F90E4805A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5E1B52-7A34-D045-BB85-E133DD277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6729D5-DCF3-F144-BF62-A5633179EC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33E29A-CDC4-D34E-9FCB-0312854C96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19122-4DA1-BE4E-AF2C-C6AB45BECF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86CD16-E2AF-B544-ABDD-83A36DEE4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9/1/20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788B52-6162-1E48-95B4-2320295CA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CEAD7B-880B-FB4D-825E-295FC2AD9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D0844D-A7B6-874B-87FC-D9675D0F8989}" type="slidenum">
              <a:rPr lang="en-US" smtClean="0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653829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9/1/20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6928A80-9D5A-1246-AA3C-FC0F79A9E8AD}" type="slidenum">
              <a:rPr lang="en-US" smtClean="0"/>
              <a:pPr>
                <a:defRPr/>
              </a:pPr>
              <a:t>‹#›</a:t>
            </a:fld>
            <a:endParaRPr lang="en-US" sz="1400"/>
          </a:p>
        </p:txBody>
      </p:sp>
      <p:sp>
        <p:nvSpPr>
          <p:cNvPr id="7" name="AutoShape 1">
            <a:extLst>
              <a:ext uri="{FF2B5EF4-FFF2-40B4-BE49-F238E27FC236}">
                <a16:creationId xmlns:a16="http://schemas.microsoft.com/office/drawing/2014/main" id="{F2807247-606D-7B4A-ABB9-11811870A698}"/>
              </a:ext>
            </a:extLst>
          </p:cNvPr>
          <p:cNvSpPr>
            <a:spLocks/>
          </p:cNvSpPr>
          <p:nvPr userDrawn="1"/>
        </p:nvSpPr>
        <p:spPr bwMode="auto">
          <a:xfrm>
            <a:off x="228600" y="165100"/>
            <a:ext cx="8674100" cy="64643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/>
            <a:tailEnd/>
          </a:ln>
          <a:effectLst>
            <a:outerShdw blurRad="127000" dist="76199" dir="1979998" algn="ctr" rotWithShape="0">
              <a:srgbClr val="333333">
                <a:alpha val="75000"/>
              </a:srgb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4911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9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tif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3.tiff"/><Relationship Id="rId4" Type="http://schemas.openxmlformats.org/officeDocument/2006/relationships/diagramLayout" Target="../diagrams/layout1.xml"/><Relationship Id="rId9" Type="http://schemas.openxmlformats.org/officeDocument/2006/relationships/image" Target="../media/image32.tif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165040EF-32B8-46F3-823C-6BA3A49A77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2" y="0"/>
            <a:ext cx="3493008" cy="68580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ontent Placeholder 4"/>
          <p:cNvSpPr txBox="1">
            <a:spLocks/>
          </p:cNvSpPr>
          <p:nvPr/>
        </p:nvSpPr>
        <p:spPr>
          <a:xfrm>
            <a:off x="2750875" y="2077259"/>
            <a:ext cx="3810000" cy="60816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4572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2400" kern="0" dirty="0">
                <a:solidFill>
                  <a:schemeClr val="bg1"/>
                </a:solidFill>
                <a:latin typeface="Trefoil Sans" pitchFamily="50" charset="0"/>
                <a:ea typeface="Avenir Book" charset="0"/>
                <a:cs typeface="Avenir Book" charset="0"/>
                <a:sym typeface="Helvetica" charset="0"/>
              </a:rPr>
              <a:t>Enabling the girl experience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foil Sans" pitchFamily="50" charset="0"/>
              <a:ea typeface="Avenir Book" charset="0"/>
              <a:cs typeface="Avenir Book" charset="0"/>
              <a:sym typeface="Helvetica" charset="0"/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133714" y="685801"/>
            <a:ext cx="7044323" cy="1219199"/>
          </a:xfrm>
          <a:solidFill>
            <a:srgbClr val="FFFFFF"/>
          </a:solidFill>
          <a:ln>
            <a:solidFill>
              <a:schemeClr val="bg1"/>
            </a:solidFill>
          </a:ln>
        </p:spPr>
        <p:txBody>
          <a:bodyPr vert="horz" lIns="274320" tIns="182880" rIns="274320" bIns="182880" rtlCol="0" anchor="ctr" anchorCtr="1">
            <a:normAutofit/>
          </a:bodyPr>
          <a:lstStyle/>
          <a:p>
            <a:pPr marL="39688">
              <a:defRPr/>
            </a:pPr>
            <a:r>
              <a:rPr lang="en-US" sz="3200" b="1" dirty="0">
                <a:solidFill>
                  <a:srgbClr val="262626"/>
                </a:solidFill>
                <a:latin typeface="Trefoil Sans SemiBold" panose="020B0000000000000000" pitchFamily="34" charset="0"/>
                <a:sym typeface="Tahoma" charset="0"/>
              </a:rPr>
              <a:t>Volunteer Level Access</a:t>
            </a:r>
            <a:endParaRPr lang="en-US" sz="3200" b="1" dirty="0">
              <a:solidFill>
                <a:srgbClr val="262626"/>
              </a:solidFill>
              <a:latin typeface="Trefoil Sans SemiBold" panose="020B0000000000000000" pitchFamily="34" charset="0"/>
            </a:endParaRPr>
          </a:p>
        </p:txBody>
      </p:sp>
      <p:pic>
        <p:nvPicPr>
          <p:cNvPr id="4100" name="Picture 4" descr="image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95298" y="6118813"/>
            <a:ext cx="1474366" cy="47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8" name="Picture 17" descr="A drawing of a person&#10;&#10;Description automatically generated">
            <a:extLst>
              <a:ext uri="{FF2B5EF4-FFF2-40B4-BE49-F238E27FC236}">
                <a16:creationId xmlns:a16="http://schemas.microsoft.com/office/drawing/2014/main" id="{05D47340-9F66-A945-86BC-A19F17FBF6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098" t="5395" r="10235" b="5044"/>
          <a:stretch/>
        </p:blipFill>
        <p:spPr>
          <a:xfrm>
            <a:off x="3886200" y="2857678"/>
            <a:ext cx="1092881" cy="2826897"/>
          </a:xfrm>
          <a:prstGeom prst="rect">
            <a:avLst/>
          </a:prstGeom>
        </p:spPr>
      </p:pic>
      <p:pic>
        <p:nvPicPr>
          <p:cNvPr id="21" name="Picture 20" descr="Screen Shot 2016-07-27 at 2.58.27 PM.png">
            <a:extLst>
              <a:ext uri="{FF2B5EF4-FFF2-40B4-BE49-F238E27FC236}">
                <a16:creationId xmlns:a16="http://schemas.microsoft.com/office/drawing/2014/main" id="{2FC0AA21-E0EB-544E-AF94-7118C908C57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5756" y="2883207"/>
            <a:ext cx="1039790" cy="2797095"/>
          </a:xfrm>
          <a:prstGeom prst="rect">
            <a:avLst/>
          </a:prstGeom>
        </p:spPr>
      </p:pic>
      <p:pic>
        <p:nvPicPr>
          <p:cNvPr id="25" name="Picture 24" descr="A drawing of a face&#10;&#10;Description automatically generated">
            <a:extLst>
              <a:ext uri="{FF2B5EF4-FFF2-40B4-BE49-F238E27FC236}">
                <a16:creationId xmlns:a16="http://schemas.microsoft.com/office/drawing/2014/main" id="{36175E36-FDC7-FA4D-8AA6-01895A0E5E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3276" y="3039081"/>
            <a:ext cx="1099005" cy="2669011"/>
          </a:xfrm>
          <a:prstGeom prst="rect">
            <a:avLst/>
          </a:prstGeom>
        </p:spPr>
      </p:pic>
      <p:pic>
        <p:nvPicPr>
          <p:cNvPr id="29" name="Picture 28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9B4EDB83-6E40-8E4E-AC30-1E621C7C9F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8681" y="2781478"/>
            <a:ext cx="1109077" cy="2926209"/>
          </a:xfrm>
          <a:prstGeom prst="rect">
            <a:avLst/>
          </a:prstGeom>
        </p:spPr>
      </p:pic>
      <p:pic>
        <p:nvPicPr>
          <p:cNvPr id="36" name="Picture 35" descr="Screen Shot 2016-07-27 at 3.00.07 PM.png">
            <a:extLst>
              <a:ext uri="{FF2B5EF4-FFF2-40B4-BE49-F238E27FC236}">
                <a16:creationId xmlns:a16="http://schemas.microsoft.com/office/drawing/2014/main" id="{2A8F0353-CAA8-4F46-ACF7-250C705A32AF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3877" y="3072361"/>
            <a:ext cx="1126476" cy="2602449"/>
          </a:xfrm>
          <a:prstGeom prst="rect">
            <a:avLst/>
          </a:prstGeom>
        </p:spPr>
      </p:pic>
      <p:pic>
        <p:nvPicPr>
          <p:cNvPr id="20" name="Picture 19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BA0450FD-FE41-4B45-B165-8D9E3CC37E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800" y="2784494"/>
            <a:ext cx="1243837" cy="2895808"/>
          </a:xfrm>
          <a:prstGeom prst="rect">
            <a:avLst/>
          </a:prstGeom>
        </p:spPr>
      </p:pic>
      <p:pic>
        <p:nvPicPr>
          <p:cNvPr id="13" name="Picture 12" descr="A picture containing drawing, shirt&#10;&#10;Description automatically generated">
            <a:extLst>
              <a:ext uri="{FF2B5EF4-FFF2-40B4-BE49-F238E27FC236}">
                <a16:creationId xmlns:a16="http://schemas.microsoft.com/office/drawing/2014/main" id="{FED47215-F9A3-624E-B931-0DD1A106F55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04713" y="2951654"/>
            <a:ext cx="892383" cy="273292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828591" y="964692"/>
            <a:ext cx="3595319" cy="1188720"/>
          </a:xfrm>
          <a:solidFill>
            <a:srgbClr val="FFFFFF">
              <a:alpha val="15000"/>
            </a:srgbClr>
          </a:solidFill>
          <a:ln>
            <a:solidFill>
              <a:schemeClr val="bg1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refoil Sans SemiBold" panose="020B0000000000000000" pitchFamily="34" charset="0"/>
              </a:rPr>
              <a:t>Welcome to Your Campaign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CE7DC4D-0C0A-4D9A-B522-AB9C7343B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5756B0F-09CC-4EAE-AA23-36A815892C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484" y="321731"/>
            <a:ext cx="2406060" cy="367484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screenshot of a cell phone&#10;&#10;Description automatically generate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12" t="3" r="18410" b="-4"/>
          <a:stretch/>
        </p:blipFill>
        <p:spPr bwMode="auto">
          <a:xfrm>
            <a:off x="153555" y="478955"/>
            <a:ext cx="2519641" cy="29500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B78315CE-B97A-4308-8F1E-CAF9AC3123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48241" y="321731"/>
            <a:ext cx="1583488" cy="2065869"/>
          </a:xfrm>
          <a:prstGeom prst="rect">
            <a:avLst/>
          </a:prstGeom>
          <a:solidFill>
            <a:srgbClr val="FFFFF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DB747A7-8CDD-4DEF-9C1E-4D0576C5D6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512" y="4157447"/>
            <a:ext cx="2405032" cy="2378820"/>
          </a:xfrm>
          <a:prstGeom prst="rect">
            <a:avLst/>
          </a:prstGeom>
          <a:solidFill>
            <a:schemeClr val="accent2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8A56817-AA4E-4585-A137-6C80F08D7B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48241" y="2548467"/>
            <a:ext cx="1583488" cy="28726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4828591" y="2475145"/>
            <a:ext cx="3595318" cy="3409259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 fontScale="77500" lnSpcReduction="20000"/>
          </a:bodyPr>
          <a:lstStyle/>
          <a:p>
            <a:pPr marL="114300" marR="0" lvl="0" defTabSz="914400" fontAlgn="base">
              <a:spcBef>
                <a:spcPts val="1000"/>
              </a:spcBef>
              <a:buClr>
                <a:schemeClr val="accent2"/>
              </a:buClr>
              <a:buSzTx/>
              <a:tabLst/>
              <a:defRPr/>
            </a:pPr>
            <a:r>
              <a:rPr kumimoji="0" lang="en-US" b="0" i="0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foil Sans" panose="020B0000000000000000" pitchFamily="34" charset="0"/>
                <a:sym typeface="Helvetica" charset="0"/>
              </a:rPr>
              <a:t>Prior to Fall Product Program start,</a:t>
            </a:r>
            <a:r>
              <a:rPr kumimoji="0" lang="en-US" b="0" i="0" u="none" strike="noStrike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foil Sans" panose="020B0000000000000000" pitchFamily="34" charset="0"/>
                <a:sym typeface="Helvetica" charset="0"/>
              </a:rPr>
              <a:t> volunteers receive email </a:t>
            </a:r>
            <a:r>
              <a:rPr lang="en-US" dirty="0">
                <a:solidFill>
                  <a:schemeClr val="bg1"/>
                </a:solidFill>
                <a:latin typeface="Trefoil Sans" panose="020B0000000000000000" pitchFamily="34" charset="0"/>
                <a:sym typeface="Helvetica" charset="0"/>
              </a:rPr>
              <a:t>invitation to M2OS</a:t>
            </a:r>
          </a:p>
          <a:p>
            <a:pPr marL="114300" marR="0" lvl="0" defTabSz="914400" fontAlgn="base">
              <a:spcBef>
                <a:spcPts val="1000"/>
              </a:spcBef>
              <a:buClr>
                <a:schemeClr val="accent2"/>
              </a:buClr>
              <a:buSzTx/>
              <a:tabLst/>
              <a:defRPr/>
            </a:pPr>
            <a:r>
              <a:rPr lang="en-US" dirty="0">
                <a:solidFill>
                  <a:schemeClr val="bg1"/>
                </a:solidFill>
                <a:latin typeface="Trefoil Sans" panose="020B0000000000000000" pitchFamily="34" charset="0"/>
                <a:sym typeface="Helvetica" charset="0"/>
              </a:rPr>
              <a:t>To get started:</a:t>
            </a:r>
          </a:p>
          <a:p>
            <a:pPr marL="400050" marR="0" lvl="0" indent="-28575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dirty="0">
                <a:solidFill>
                  <a:schemeClr val="bg1"/>
                </a:solidFill>
                <a:latin typeface="Trefoil Sans" panose="020B0000000000000000" pitchFamily="34" charset="0"/>
                <a:sym typeface="Helvetica" charset="0"/>
              </a:rPr>
              <a:t>Watch troop training video</a:t>
            </a:r>
          </a:p>
          <a:p>
            <a:pPr marL="400050" marR="0" lvl="0" indent="-28575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dirty="0">
                <a:solidFill>
                  <a:schemeClr val="bg1"/>
                </a:solidFill>
                <a:latin typeface="Trefoil Sans" panose="020B0000000000000000" pitchFamily="34" charset="0"/>
                <a:sym typeface="Helvetica" charset="0"/>
              </a:rPr>
              <a:t>Create your troop leader avatar</a:t>
            </a:r>
          </a:p>
          <a:p>
            <a:pPr marL="400050" marR="0" lvl="0" indent="-28575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dirty="0">
                <a:solidFill>
                  <a:schemeClr val="bg1"/>
                </a:solidFill>
                <a:latin typeface="Trefoil Sans"/>
                <a:sym typeface="Helvetica" charset="0"/>
              </a:rPr>
              <a:t>Within M2OS, launch parent/guardian email blasts announcing troop participation in the Fall Product Program</a:t>
            </a:r>
            <a:endParaRPr lang="en-US" dirty="0">
              <a:solidFill>
                <a:schemeClr val="bg1"/>
              </a:solidFill>
              <a:latin typeface="Trefoil Sans"/>
            </a:endParaRPr>
          </a:p>
          <a:p>
            <a:pPr marL="400050" marR="0" lvl="0" indent="-28575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dirty="0">
                <a:solidFill>
                  <a:schemeClr val="bg1"/>
                </a:solidFill>
                <a:latin typeface="Trefoil Sans" panose="020B0000000000000000" pitchFamily="34" charset="0"/>
                <a:sym typeface="Helvetica" charset="0"/>
              </a:rPr>
              <a:t>Manage nut card orders (after girl entry for any girls who didn’t enter their own paper orders)</a:t>
            </a:r>
          </a:p>
          <a:p>
            <a:pPr marL="400050" marR="0" lvl="0" indent="-28575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 dirty="0">
                <a:solidFill>
                  <a:schemeClr val="bg1"/>
                </a:solidFill>
                <a:latin typeface="Trefoil Sans" panose="020B0000000000000000" pitchFamily="34" charset="0"/>
                <a:sym typeface="Helvetica" charset="0"/>
              </a:rPr>
              <a:t>View reports</a:t>
            </a:r>
            <a:endParaRPr kumimoji="0" lang="en-US" b="0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foil Sans" panose="020B0000000000000000" pitchFamily="34" charset="0"/>
              <a:sym typeface="Helvetica" charset="0"/>
            </a:endParaRPr>
          </a:p>
        </p:txBody>
      </p:sp>
      <p:pic>
        <p:nvPicPr>
          <p:cNvPr id="11" name="Picture 10" descr="Screen Shot 2017-08-21 at 1.50.42 PM.png">
            <a:extLst>
              <a:ext uri="{FF2B5EF4-FFF2-40B4-BE49-F238E27FC236}">
                <a16:creationId xmlns:a16="http://schemas.microsoft.com/office/drawing/2014/main" id="{A5DC69BD-5C2A-9847-ADD7-2224230988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1" t="-1" r="139" b="5"/>
          <a:stretch/>
        </p:blipFill>
        <p:spPr>
          <a:xfrm>
            <a:off x="269515" y="4183728"/>
            <a:ext cx="3536644" cy="24282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D0BBBF6-60C3-C649-94F9-5C9E319B69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505387">
            <a:off x="3249671" y="4530825"/>
            <a:ext cx="1622101" cy="1232797"/>
          </a:xfrm>
          <a:prstGeom prst="rect">
            <a:avLst/>
          </a:prstGeom>
        </p:spPr>
      </p:pic>
      <p:pic>
        <p:nvPicPr>
          <p:cNvPr id="14" name="Content Placeholder 4" descr="Troop Training Video.png">
            <a:extLst>
              <a:ext uri="{FF2B5EF4-FFF2-40B4-BE49-F238E27FC236}">
                <a16:creationId xmlns:a16="http://schemas.microsoft.com/office/drawing/2014/main" id="{6B9C7F05-B042-EB4D-83F4-3C0369B1FFB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6" b="2"/>
          <a:stretch/>
        </p:blipFill>
        <p:spPr>
          <a:xfrm>
            <a:off x="2811825" y="2475145"/>
            <a:ext cx="1913474" cy="1339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7208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9576" y="818136"/>
            <a:ext cx="6784848" cy="1188720"/>
          </a:xfrm>
          <a:solidFill>
            <a:srgbClr val="FFFFFF">
              <a:alpha val="15000"/>
            </a:srgbClr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Trefoil Sans SemiBold" pitchFamily="50" charset="0"/>
              </a:rPr>
              <a:t>Parent and Guardian Email Blast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B70B64-41F2-4703-9063-C1C234A73E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9586" y="2743200"/>
            <a:ext cx="2716911" cy="2996827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32D5D1-29F5-4BAB-BF15-B30A6E157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73602" y="2906589"/>
            <a:ext cx="2468880" cy="26700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creen Shot 2017-08-19 at 11.57.0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946" y="2459231"/>
            <a:ext cx="4646254" cy="31710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405570"/>
            <a:ext cx="3708133" cy="361035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bg1"/>
                </a:solidFill>
                <a:latin typeface="Trefoil Sans" pitchFamily="50" charset="0"/>
              </a:rPr>
              <a:t>Troop leaders can launch an email directly to parents with a link and instructions on how to participate</a:t>
            </a:r>
          </a:p>
          <a:p>
            <a:pPr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bg1"/>
                </a:solidFill>
                <a:latin typeface="Trefoil Sans" pitchFamily="50" charset="0"/>
              </a:rPr>
              <a:t>Parent email addresses will be uploaded by council</a:t>
            </a:r>
          </a:p>
          <a:p>
            <a:pPr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bg1"/>
                </a:solidFill>
                <a:latin typeface="Trefoil Sans" pitchFamily="50" charset="0"/>
              </a:rPr>
              <a:t>Volunteers can edit or enter any missing parent/guardian emails</a:t>
            </a:r>
          </a:p>
          <a:p>
            <a:pPr>
              <a:lnSpc>
                <a:spcPct val="90000"/>
              </a:lnSpc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sz="1500" dirty="0"/>
          </a:p>
        </p:txBody>
      </p:sp>
      <p:sp>
        <p:nvSpPr>
          <p:cNvPr id="7" name="Oval Callout 7">
            <a:extLst>
              <a:ext uri="{FF2B5EF4-FFF2-40B4-BE49-F238E27FC236}">
                <a16:creationId xmlns:a16="http://schemas.microsoft.com/office/drawing/2014/main" id="{9AFD86A1-F2CB-FA47-992C-15346A1EF7EF}"/>
              </a:ext>
            </a:extLst>
          </p:cNvPr>
          <p:cNvSpPr/>
          <p:nvPr/>
        </p:nvSpPr>
        <p:spPr>
          <a:xfrm flipH="1">
            <a:off x="196583" y="4619530"/>
            <a:ext cx="2841275" cy="1914214"/>
          </a:xfrm>
          <a:prstGeom prst="wedgeEllipseCallout">
            <a:avLst>
              <a:gd name="adj1" fmla="val -95673"/>
              <a:gd name="adj2" fmla="val -42309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Trefoil Sans"/>
              </a:rPr>
              <a:t>The Parent/Guardian Email Blast has a </a:t>
            </a:r>
            <a:r>
              <a:rPr lang="en-US" sz="1600" b="1" dirty="0">
                <a:solidFill>
                  <a:schemeClr val="bg1"/>
                </a:solidFill>
                <a:latin typeface="Trefoil Sans"/>
              </a:rPr>
              <a:t>72%</a:t>
            </a:r>
            <a:r>
              <a:rPr lang="en-US" sz="1600" dirty="0">
                <a:solidFill>
                  <a:schemeClr val="bg1"/>
                </a:solidFill>
                <a:latin typeface="Trefoil Sans"/>
              </a:rPr>
              <a:t> open rate - the </a:t>
            </a:r>
            <a:r>
              <a:rPr lang="en-US" sz="1600" u="sng" dirty="0">
                <a:solidFill>
                  <a:schemeClr val="bg1"/>
                </a:solidFill>
                <a:latin typeface="Trefoil Sans"/>
              </a:rPr>
              <a:t>EASIEST</a:t>
            </a:r>
            <a:r>
              <a:rPr lang="en-US" sz="1600" dirty="0">
                <a:solidFill>
                  <a:schemeClr val="bg1"/>
                </a:solidFill>
                <a:latin typeface="Trefoil Sans"/>
              </a:rPr>
              <a:t> way to get your girls to participate online!</a:t>
            </a:r>
            <a:endParaRPr lang="en-US" sz="1600" dirty="0">
              <a:solidFill>
                <a:schemeClr val="bg1"/>
              </a:solidFill>
              <a:latin typeface="Trefoil Sans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167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2" y="978776"/>
            <a:ext cx="2673098" cy="1307224"/>
          </a:xfr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1700" dirty="0">
                <a:solidFill>
                  <a:schemeClr val="tx1"/>
                </a:solidFill>
                <a:latin typeface="Trefoil Sans SemiBold" pitchFamily="50" charset="0"/>
              </a:rPr>
              <a:t>Troop Campaign Headquarters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869292"/>
            <a:ext cx="2673098" cy="3607708"/>
          </a:xfrm>
        </p:spPr>
        <p:txBody>
          <a:bodyPr>
            <a:normAutofit/>
          </a:bodyPr>
          <a:lstStyle/>
          <a:p>
            <a:pPr marL="457200" indent="-4572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bg1"/>
                </a:solidFill>
                <a:latin typeface="Trefoil Sans" pitchFamily="50" charset="0"/>
              </a:rPr>
              <a:t>Headquarters for managing a troop campaign</a:t>
            </a:r>
          </a:p>
          <a:p>
            <a:pPr marL="457200" indent="-4572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bg1"/>
                </a:solidFill>
                <a:latin typeface="Trefoil Sans" pitchFamily="50" charset="0"/>
              </a:rPr>
              <a:t>All program management tools on one site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C16844-06D8-EA48-A59C-463BAECA26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8" t="1" r="22842" b="1"/>
          <a:stretch/>
        </p:blipFill>
        <p:spPr>
          <a:xfrm>
            <a:off x="3505190" y="0"/>
            <a:ext cx="56388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450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21A49AB-5AEC-41A0-AC8D-A38408F83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 descr="Screen Shot 2016-04-25 at 9.12.44 PM.png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" r="28249"/>
          <a:stretch/>
        </p:blipFill>
        <p:spPr>
          <a:xfrm>
            <a:off x="3429000" y="10"/>
            <a:ext cx="594360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4226" y="2834640"/>
            <a:ext cx="4446270" cy="1188720"/>
          </a:xfrm>
          <a:solidFill>
            <a:schemeClr val="bg1">
              <a:alpha val="60000"/>
            </a:schemeClr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800"/>
              <a:t>Messaging Through M2OS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0" y="838200"/>
            <a:ext cx="3429000" cy="5274800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457200" marR="0" lvl="0" indent="-228600" defTabSz="914400" fontAlgn="base"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chemeClr val="bg1"/>
                </a:solidFill>
                <a:latin typeface="Trefoil Sans" panose="020B0000000000000000" pitchFamily="34" charset="0"/>
                <a:sym typeface="Helvetica" charset="0"/>
              </a:rPr>
              <a:t>Contacting specific participants, troops and supporters</a:t>
            </a:r>
          </a:p>
          <a:p>
            <a:pPr marL="914400" lvl="1" indent="-228600" defTabSz="914400"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Trefoil Sans" panose="020B0000000000000000" pitchFamily="34" charset="0"/>
                <a:sym typeface="Helvetica" charset="0"/>
              </a:rPr>
              <a:t>Troop to Girl </a:t>
            </a:r>
            <a:r>
              <a:rPr lang="en-US" dirty="0">
                <a:solidFill>
                  <a:schemeClr val="bg1"/>
                </a:solidFill>
                <a:latin typeface="Trefoil Sans" panose="020B0000000000000000" pitchFamily="34" charset="0"/>
                <a:sym typeface="Helvetica" charset="0"/>
              </a:rPr>
              <a:t>– Announcement, Registered but not Launched, Thank You</a:t>
            </a:r>
          </a:p>
          <a:p>
            <a:pPr marL="914400" lvl="1" indent="-228600" defTabSz="914400"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latin typeface="Trefoil Sans" panose="020B0000000000000000" pitchFamily="34" charset="0"/>
                <a:sym typeface="Helvetica" charset="0"/>
              </a:rPr>
              <a:t>SU to Troop </a:t>
            </a:r>
            <a:r>
              <a:rPr lang="en-US" dirty="0">
                <a:solidFill>
                  <a:schemeClr val="bg1"/>
                </a:solidFill>
                <a:latin typeface="Trefoil Sans" panose="020B0000000000000000" pitchFamily="34" charset="0"/>
                <a:sym typeface="Helvetica" charset="0"/>
              </a:rPr>
              <a:t>– Everyone, Only those not Logged In, Only those Logged in</a:t>
            </a:r>
            <a:endParaRPr kumimoji="0" lang="en-US" b="1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foil Sans" panose="020B0000000000000000" pitchFamily="34" charset="0"/>
              <a:sym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460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9840" y="964692"/>
            <a:ext cx="3357604" cy="1188720"/>
          </a:xfrm>
          <a:solidFill>
            <a:schemeClr val="tx1">
              <a:alpha val="15000"/>
            </a:schemeClr>
          </a:solidFill>
          <a:ln>
            <a:solidFill>
              <a:schemeClr val="bg1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Trefoil Sans SemiBold" panose="020B0000000000000000" pitchFamily="34" charset="0"/>
              </a:rPr>
              <a:t>Entering In-Person Nut Order Card Items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F3DB0F-BF80-4551-A664-1AC4C1C87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70" y="964692"/>
            <a:ext cx="4080510" cy="49365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C66C052-82BF-49A0-A708-A0BDDC47B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3890" y="1128683"/>
            <a:ext cx="3829870" cy="4608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32" t="576" r="5068" b="-576"/>
          <a:stretch/>
        </p:blipFill>
        <p:spPr>
          <a:xfrm>
            <a:off x="477234" y="1546076"/>
            <a:ext cx="4363182" cy="37658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5158769" y="2438400"/>
            <a:ext cx="3369699" cy="3263206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/>
          <a:p>
            <a:pPr marL="457200" marR="0" lvl="0" indent="-228600" defTabSz="914400" fontAlgn="base"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foil Sans" panose="020B0000000000000000" pitchFamily="34" charset="0"/>
                <a:sym typeface="Helvetica" charset="0"/>
              </a:rPr>
              <a:t>Select the Girl Scout’s name to edit her orders</a:t>
            </a:r>
          </a:p>
          <a:p>
            <a:pPr marL="457200" marR="0" lvl="0" indent="-228600" defTabSz="914400" fontAlgn="base"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chemeClr val="bg1"/>
                </a:solidFill>
                <a:latin typeface="Trefoil Sans" panose="020B0000000000000000" pitchFamily="34" charset="0"/>
                <a:sym typeface="Helvetica" charset="0"/>
              </a:rPr>
              <a:t>Click “+Add Girl Scout” to add orders for any girls missing from the list</a:t>
            </a:r>
          </a:p>
          <a:p>
            <a:pPr marL="457200" marR="0" lvl="0" indent="-228600" defTabSz="914400" fontAlgn="base"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foil Sans" panose="020B0000000000000000" pitchFamily="34" charset="0"/>
                <a:sym typeface="Helvetica" charset="0"/>
              </a:rPr>
              <a:t>Message girls directly with questions about items entered</a:t>
            </a:r>
          </a:p>
          <a:p>
            <a:pPr marL="457200" marR="0" lvl="0" indent="-228600" defTabSz="914400" fontAlgn="base"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b="0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foil Sans" panose="020B0000000000000000" pitchFamily="34" charset="0"/>
              <a:sym typeface="Helvetica" charset="0"/>
            </a:endParaRPr>
          </a:p>
          <a:p>
            <a:pPr marL="457200" marR="0" lvl="0" indent="-228600" defTabSz="914400" fontAlgn="base">
              <a:spcBef>
                <a:spcPts val="100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b="0" i="0" u="none" strike="noStrike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sym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642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3867FA9-F34E-4C6A-9418-227749D18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554686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0D182E-3A12-8D4A-87B7-9E563B710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1290025"/>
            <a:ext cx="3356919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800" b="1" dirty="0">
                <a:solidFill>
                  <a:srgbClr val="262626"/>
                </a:solidFill>
                <a:latin typeface="Trefoil Sans SemiBold" panose="020B0000000000000000" pitchFamily="34" charset="0"/>
              </a:rPr>
              <a:t>Girl Rewards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04800" y="2743200"/>
            <a:ext cx="3962400" cy="3313497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/>
          <a:p>
            <a:pPr marL="514350" marR="0" lvl="0" indent="-22860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solidFill>
                  <a:schemeClr val="bg1"/>
                </a:solidFill>
                <a:latin typeface="Trefoil Sans" panose="020B0000000000000000" pitchFamily="34" charset="0"/>
                <a:sym typeface="Helvetica" charset="0"/>
              </a:rPr>
              <a:t>Rewards are automatically calculated for girls</a:t>
            </a:r>
          </a:p>
          <a:p>
            <a:pPr marL="514350" marR="0" lvl="0" indent="-22860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>
                <a:solidFill>
                  <a:schemeClr val="bg1"/>
                </a:solidFill>
                <a:latin typeface="Trefoil Sans" panose="020B0000000000000000" pitchFamily="34" charset="0"/>
                <a:sym typeface="Helvetica" charset="0"/>
              </a:rPr>
              <a:t>To view rewards, choose the </a:t>
            </a:r>
            <a:r>
              <a:rPr lang="en-US" sz="1600" b="1" dirty="0">
                <a:solidFill>
                  <a:schemeClr val="bg1"/>
                </a:solidFill>
                <a:latin typeface="Trefoil Sans" panose="020B0000000000000000" pitchFamily="34" charset="0"/>
                <a:sym typeface="Helvetica" charset="0"/>
              </a:rPr>
              <a:t>Rewards</a:t>
            </a:r>
            <a:r>
              <a:rPr lang="en-US" sz="1600" dirty="0">
                <a:solidFill>
                  <a:schemeClr val="bg1"/>
                </a:solidFill>
                <a:latin typeface="Trefoil Sans" panose="020B0000000000000000" pitchFamily="34" charset="0"/>
                <a:sym typeface="Helvetica" charset="0"/>
              </a:rPr>
              <a:t> link from the </a:t>
            </a:r>
            <a:r>
              <a:rPr lang="en-US" sz="1600" b="1" dirty="0">
                <a:solidFill>
                  <a:schemeClr val="bg1"/>
                </a:solidFill>
                <a:latin typeface="Trefoil Sans" panose="020B0000000000000000" pitchFamily="34" charset="0"/>
                <a:sym typeface="Helvetica" charset="0"/>
              </a:rPr>
              <a:t>Troop Dashboard</a:t>
            </a:r>
          </a:p>
          <a:p>
            <a:pPr marL="514350" marR="0" lvl="0" indent="-22860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u="none" strike="noStrike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foil Sans" panose="020B0000000000000000" pitchFamily="34" charset="0"/>
                <a:sym typeface="Helvetica" charset="0"/>
              </a:rPr>
              <a:t>If</a:t>
            </a:r>
            <a:r>
              <a:rPr kumimoji="0" lang="en-US" sz="1600" u="none" strike="noStrike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foil Sans" panose="020B0000000000000000" pitchFamily="34" charset="0"/>
                <a:sym typeface="Helvetica" charset="0"/>
              </a:rPr>
              <a:t> girls didn’t make choices, volunteers can make reward selections for them</a:t>
            </a:r>
          </a:p>
          <a:p>
            <a:pPr marL="514350" marR="0" lvl="0" indent="-228600" defTabSz="914400" fontAlgn="base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baseline="0" dirty="0">
                <a:solidFill>
                  <a:schemeClr val="bg1"/>
                </a:solidFill>
                <a:latin typeface="Trefoil Sans" panose="020B0000000000000000" pitchFamily="34" charset="0"/>
                <a:sym typeface="Helvetica" charset="0"/>
              </a:rPr>
              <a:t>Detailed</a:t>
            </a:r>
            <a:r>
              <a:rPr lang="en-US" sz="1600" dirty="0">
                <a:solidFill>
                  <a:schemeClr val="bg1"/>
                </a:solidFill>
                <a:latin typeface="Trefoil Sans" panose="020B0000000000000000" pitchFamily="34" charset="0"/>
                <a:sym typeface="Helvetica" charset="0"/>
              </a:rPr>
              <a:t> reports of earned rewards available under </a:t>
            </a:r>
            <a:r>
              <a:rPr lang="en-US" sz="1600" b="1" dirty="0">
                <a:solidFill>
                  <a:schemeClr val="bg1"/>
                </a:solidFill>
                <a:latin typeface="Trefoil Sans" panose="020B0000000000000000" pitchFamily="34" charset="0"/>
                <a:sym typeface="Helvetica" charset="0"/>
              </a:rPr>
              <a:t>Reports</a:t>
            </a:r>
            <a:r>
              <a:rPr lang="en-US" sz="1600" dirty="0">
                <a:solidFill>
                  <a:schemeClr val="bg1"/>
                </a:solidFill>
                <a:latin typeface="Trefoil Sans" panose="020B0000000000000000" pitchFamily="34" charset="0"/>
                <a:sym typeface="Helvetica" charset="0"/>
              </a:rPr>
              <a:t> link or through the </a:t>
            </a:r>
            <a:r>
              <a:rPr lang="en-US" sz="1600" b="1" dirty="0">
                <a:solidFill>
                  <a:schemeClr val="bg1"/>
                </a:solidFill>
                <a:latin typeface="Trefoil Sans" panose="020B0000000000000000" pitchFamily="34" charset="0"/>
                <a:sym typeface="Helvetica" charset="0"/>
              </a:rPr>
              <a:t>Delivery Tickets </a:t>
            </a:r>
            <a:r>
              <a:rPr lang="en-US" sz="1600" dirty="0">
                <a:solidFill>
                  <a:schemeClr val="bg1"/>
                </a:solidFill>
                <a:latin typeface="Trefoil Sans" panose="020B0000000000000000" pitchFamily="34" charset="0"/>
                <a:sym typeface="Helvetica" charset="0"/>
              </a:rPr>
              <a:t>link</a:t>
            </a:r>
            <a:endParaRPr kumimoji="0" lang="en-US" sz="160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foil Sans" panose="020B0000000000000000" pitchFamily="34" charset="0"/>
              <a:sym typeface="Helvetica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06870B-1C8C-4F56-BE6F-32C120A25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49774" y="640080"/>
            <a:ext cx="3614166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846419-992A-4596-AD2F-FC827020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58189" y="806357"/>
            <a:ext cx="3383450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49D1166D-A7B9-BE49-85EF-05347F81CF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83" t="10335"/>
          <a:stretch/>
        </p:blipFill>
        <p:spPr>
          <a:xfrm>
            <a:off x="4554686" y="1839351"/>
            <a:ext cx="4370797" cy="31898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1966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9FFB18C6-AE9B-E24E-A10B-7E57FDC18653}"/>
              </a:ext>
            </a:extLst>
          </p:cNvPr>
          <p:cNvSpPr txBox="1">
            <a:spLocks/>
          </p:cNvSpPr>
          <p:nvPr/>
        </p:nvSpPr>
        <p:spPr>
          <a:xfrm>
            <a:off x="5238363" y="1312058"/>
            <a:ext cx="3284579" cy="984885"/>
          </a:xfrm>
          <a:prstGeom prst="rect">
            <a:avLst/>
          </a:prstGeom>
          <a:solidFill>
            <a:schemeClr val="accent2"/>
          </a:solidFill>
          <a:ln w="190500" cap="sq" cmpd="thinThick">
            <a:solidFill>
              <a:schemeClr val="accent2"/>
            </a:solidFill>
            <a:miter lim="800000"/>
          </a:ln>
        </p:spPr>
        <p:txBody>
          <a:bodyPr vert="horz" wrap="square" lIns="182880" tIns="182880" rIns="182880" bIns="182880" rtlCol="0" anchor="ctr" anchorCtr="1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44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59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2200" b="1" cap="all" spc="200" dirty="0">
                <a:solidFill>
                  <a:srgbClr val="FFFFFF"/>
                </a:solidFill>
                <a:latin typeface="Trefoil Sans SemiBold" panose="020B0000000000000000" pitchFamily="34" charset="0"/>
                <a:ea typeface="+mj-ea"/>
                <a:cs typeface="+mj-cs"/>
              </a:rPr>
              <a:t>Troop Banking &amp; Payments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01CBDC-F404-DB47-AB0B-B919B491A2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4506" y="2051304"/>
            <a:ext cx="3612294" cy="3968496"/>
          </a:xfrm>
        </p:spPr>
        <p:txBody>
          <a:bodyPr vert="horz" lIns="91440" tIns="45720" rIns="91440" bIns="45720" rtlCol="0" anchor="ctr" anchorCtr="1">
            <a:normAutofit/>
          </a:bodyPr>
          <a:lstStyle/>
          <a:p>
            <a:pPr marL="0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refoil Sans" panose="020B0000000000000000" pitchFamily="34" charset="0"/>
              </a:rPr>
              <a:t>View troop financial information at a glance including:</a:t>
            </a:r>
          </a:p>
          <a:p>
            <a:pPr marL="514350"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refoil Sans" panose="020B0000000000000000" pitchFamily="34" charset="0"/>
              </a:rPr>
              <a:t>Gross sales</a:t>
            </a:r>
          </a:p>
          <a:p>
            <a:pPr marL="514350"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refoil Sans" panose="020B0000000000000000" pitchFamily="34" charset="0"/>
              </a:rPr>
              <a:t>Total paid online by customers</a:t>
            </a:r>
          </a:p>
          <a:p>
            <a:pPr marL="514350"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refoil Sans" panose="020B0000000000000000" pitchFamily="34" charset="0"/>
              </a:rPr>
              <a:t>Total proceeds earned</a:t>
            </a:r>
          </a:p>
          <a:p>
            <a:pPr marL="514350"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refoil Sans" panose="020B0000000000000000" pitchFamily="34" charset="0"/>
              </a:rPr>
              <a:t>Balance due council</a:t>
            </a:r>
          </a:p>
          <a:p>
            <a:pPr marL="514350"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refoil Sans" panose="020B0000000000000000" pitchFamily="34" charset="0"/>
              </a:rPr>
              <a:t>Girl payments (if entered by troop)</a:t>
            </a:r>
          </a:p>
        </p:txBody>
      </p:sp>
      <p:pic>
        <p:nvPicPr>
          <p:cNvPr id="12" name="Content Placeholder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8654A514-FE23-3443-A2C8-28420C7E2E2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2253" t="16054" r="3967" b="3585"/>
          <a:stretch/>
        </p:blipFill>
        <p:spPr>
          <a:xfrm>
            <a:off x="1447800" y="354012"/>
            <a:ext cx="3429000" cy="23129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10DE5E98-3DBB-7F45-B89D-A8A8C4CD1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090587"/>
            <a:ext cx="2688608" cy="26338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E0E7CE4E-AC22-8046-80DC-A5F1D54BEF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5793" y="4114800"/>
            <a:ext cx="2211007" cy="22110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2B2DA18-937D-334D-A92F-4BA340137F39}"/>
              </a:ext>
            </a:extLst>
          </p:cNvPr>
          <p:cNvSpPr/>
          <p:nvPr/>
        </p:nvSpPr>
        <p:spPr bwMode="auto">
          <a:xfrm>
            <a:off x="2057400" y="2971800"/>
            <a:ext cx="637963" cy="184404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45719" tIns="45719" rIns="45719" bIns="45719" numCol="1" rtlCol="0" anchor="t" anchorCtr="0" compatLnSpc="1">
            <a:prstTxWarp prst="textNoShape">
              <a:avLst/>
            </a:prstTxWarp>
          </a:bodyPr>
          <a:lstStyle/>
          <a:p>
            <a:pPr marL="45720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Arial" charset="0"/>
              <a:sym typeface="Arial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19634A-12BB-6A48-8B79-E80DDD02EB80}"/>
              </a:ext>
            </a:extLst>
          </p:cNvPr>
          <p:cNvSpPr/>
          <p:nvPr/>
        </p:nvSpPr>
        <p:spPr bwMode="auto">
          <a:xfrm>
            <a:off x="3732592" y="1361768"/>
            <a:ext cx="876904" cy="24094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45719" tIns="45719" rIns="45719" bIns="45719" numCol="1" rtlCol="0" anchor="t" anchorCtr="0" compatLnSpc="1">
            <a:prstTxWarp prst="textNoShape">
              <a:avLst/>
            </a:prstTxWarp>
          </a:bodyPr>
          <a:lstStyle/>
          <a:p>
            <a:pPr marL="45720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824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57200" y="3428999"/>
            <a:ext cx="3322298" cy="30648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212BD4A-04F2-4D8F-B37B-6A4D7BAE8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6295" y="-2"/>
            <a:ext cx="5157705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9799" y="1290025"/>
            <a:ext cx="3968495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800" b="1" dirty="0">
                <a:solidFill>
                  <a:srgbClr val="262626"/>
                </a:solidFill>
                <a:latin typeface="Trefoil Sans SemiBold" panose="020B0000000000000000" pitchFamily="34" charset="0"/>
              </a:rPr>
              <a:t>Reports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8C3ED9-AB5F-FB49-A4D2-DAC593283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7200" y="280205"/>
            <a:ext cx="3322298" cy="30232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589799" y="2858703"/>
            <a:ext cx="3964343" cy="3042547"/>
          </a:xfrm>
          <a:prstGeom prst="rect">
            <a:avLst/>
          </a:prstGeom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/>
          <a:p>
            <a:pPr marL="457200" marR="0" lvl="0" indent="-228600" defTabSz="914400" fontAlgn="base"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FFFFFF"/>
                </a:solidFill>
                <a:latin typeface="Trefoil Sans" panose="020B0000000000000000" pitchFamily="34" charset="0"/>
                <a:sym typeface="Helvetica" charset="0"/>
              </a:rPr>
              <a:t>Click the </a:t>
            </a:r>
            <a:r>
              <a:rPr lang="en-US" b="1" dirty="0">
                <a:solidFill>
                  <a:srgbClr val="FFFFFF"/>
                </a:solidFill>
                <a:latin typeface="Trefoil Sans" panose="020B0000000000000000" pitchFamily="34" charset="0"/>
                <a:sym typeface="Helvetica" charset="0"/>
              </a:rPr>
              <a:t>Reports</a:t>
            </a:r>
            <a:r>
              <a:rPr lang="en-US" dirty="0">
                <a:solidFill>
                  <a:srgbClr val="FFFFFF"/>
                </a:solidFill>
                <a:latin typeface="Trefoil Sans" panose="020B0000000000000000" pitchFamily="34" charset="0"/>
                <a:sym typeface="Helvetica" charset="0"/>
              </a:rPr>
              <a:t> link from the Troop Dashboard to view total sales or sales by product category</a:t>
            </a:r>
          </a:p>
          <a:p>
            <a:pPr marL="457200" marR="0" lvl="0" indent="-228600" defTabSz="914400" fontAlgn="base"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foil Sans" panose="020B0000000000000000" pitchFamily="34" charset="0"/>
                <a:sym typeface="Helvetica" charset="0"/>
              </a:rPr>
              <a:t>Click</a:t>
            </a:r>
            <a:r>
              <a:rPr kumimoji="0" lang="en-US" b="0" i="0" u="none" strike="noStrike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foil Sans" panose="020B0000000000000000" pitchFamily="34" charset="0"/>
                <a:sym typeface="Helvetica" charset="0"/>
              </a:rPr>
              <a:t> a girl name to view the specific details of individual girls</a:t>
            </a:r>
          </a:p>
          <a:p>
            <a:pPr marL="457200" marR="0" lvl="0" indent="-228600" defTabSz="914400" fontAlgn="base">
              <a:spcBef>
                <a:spcPts val="100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FFFFFF"/>
                </a:solidFill>
                <a:latin typeface="Trefoil Sans" panose="020B0000000000000000" pitchFamily="34" charset="0"/>
                <a:sym typeface="Helvetica" charset="0"/>
              </a:rPr>
              <a:t>L</a:t>
            </a:r>
            <a:r>
              <a:rPr lang="en-US" baseline="0" dirty="0">
                <a:solidFill>
                  <a:srgbClr val="FFFFFF"/>
                </a:solidFill>
                <a:latin typeface="Trefoil Sans" panose="020B0000000000000000" pitchFamily="34" charset="0"/>
                <a:sym typeface="Helvetica" charset="0"/>
              </a:rPr>
              <a:t>ink on dashboard </a:t>
            </a:r>
            <a:r>
              <a:rPr lang="en-US" b="1" baseline="0" dirty="0">
                <a:solidFill>
                  <a:srgbClr val="FFFFFF"/>
                </a:solidFill>
                <a:latin typeface="Trefoil Sans" panose="020B0000000000000000" pitchFamily="34" charset="0"/>
                <a:sym typeface="Helvetica" charset="0"/>
              </a:rPr>
              <a:t>Troop Summary/Amount Due Report</a:t>
            </a:r>
            <a:endParaRPr kumimoji="0" lang="en-US" b="1" i="0" u="none" strike="noStrike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foil Sans" panose="020B0000000000000000" pitchFamily="34" charset="0"/>
              <a:sym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668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1A49AB-5AEC-41A0-AC8D-A38408F83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BC3ECD-42D7-294B-B2C3-3043B967D3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57" r="21241" b="-2"/>
          <a:stretch/>
        </p:blipFill>
        <p:spPr>
          <a:xfrm>
            <a:off x="3352800" y="10"/>
            <a:ext cx="579120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9C89A4-C2AA-844F-BF08-2604C669D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4226" y="2834640"/>
            <a:ext cx="4446270" cy="1188720"/>
          </a:xfrm>
          <a:solidFill>
            <a:schemeClr val="bg1">
              <a:alpha val="60000"/>
            </a:schemeClr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800" b="1" dirty="0">
                <a:latin typeface="Trefoil Sans SemiBold" panose="020B0000000000000000" pitchFamily="34" charset="0"/>
              </a:rPr>
              <a:t>Service Unit Dashboard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0BEE29-0B46-8F4A-8B9B-4D5AC457D159}"/>
              </a:ext>
            </a:extLst>
          </p:cNvPr>
          <p:cNvSpPr txBox="1"/>
          <p:nvPr/>
        </p:nvSpPr>
        <p:spPr>
          <a:xfrm>
            <a:off x="221361" y="1371600"/>
            <a:ext cx="3048000" cy="411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 defTabSz="914400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Trefoil Sans" panose="020B0000000000000000" pitchFamily="34" charset="0"/>
              </a:rPr>
              <a:t>Send messages to troops</a:t>
            </a:r>
          </a:p>
          <a:p>
            <a:pPr marL="285750" indent="-228600" defTabSz="914400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Trefoil Sans" panose="020B0000000000000000" pitchFamily="34" charset="0"/>
              </a:rPr>
              <a:t>Manage troop admin users</a:t>
            </a:r>
          </a:p>
          <a:p>
            <a:pPr marL="285750" indent="-228600" defTabSz="914400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Trefoil Sans" panose="020B0000000000000000" pitchFamily="34" charset="0"/>
              </a:rPr>
              <a:t>Manage/edit girl and troop products</a:t>
            </a:r>
          </a:p>
          <a:p>
            <a:pPr marL="285750" indent="-228600" defTabSz="914400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Trefoil Sans" panose="020B0000000000000000" pitchFamily="34" charset="0"/>
              </a:rPr>
              <a:t>View troop financials and payments made to council</a:t>
            </a:r>
          </a:p>
          <a:p>
            <a:pPr marL="285750" indent="-228600" defTabSz="914400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Trefoil Sans" panose="020B0000000000000000" pitchFamily="34" charset="0"/>
              </a:rPr>
              <a:t>Troop sales summaries</a:t>
            </a:r>
          </a:p>
          <a:p>
            <a:pPr marL="285750" indent="-228600" defTabSz="914400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Trefoil Sans" panose="020B0000000000000000" pitchFamily="34" charset="0"/>
              </a:rPr>
              <a:t>Delivery tickets</a:t>
            </a:r>
          </a:p>
        </p:txBody>
      </p:sp>
    </p:spTree>
    <p:extLst>
      <p:ext uri="{BB962C8B-B14F-4D97-AF65-F5344CB8AC3E}">
        <p14:creationId xmlns:p14="http://schemas.microsoft.com/office/powerpoint/2010/main" val="303610228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212BD4A-04F2-4D8F-B37B-6A4D7BAE8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86295" y="-2"/>
            <a:ext cx="5157705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091AA4-FD7B-E840-88B0-DD3BD8CCE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9799" y="1290025"/>
            <a:ext cx="3968495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800" b="1" dirty="0">
                <a:solidFill>
                  <a:srgbClr val="262626"/>
                </a:solidFill>
                <a:latin typeface="Trefoil Sans SemiBold" panose="020B0000000000000000" pitchFamily="34" charset="0"/>
              </a:rPr>
              <a:t>Delivery Tickets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497B383-0B69-8D4D-A877-7FDFE497E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73224"/>
            <a:ext cx="3343415" cy="31260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D0BEE29-0B46-8F4A-8B9B-4D5AC457D159}"/>
              </a:ext>
            </a:extLst>
          </p:cNvPr>
          <p:cNvSpPr txBox="1"/>
          <p:nvPr/>
        </p:nvSpPr>
        <p:spPr>
          <a:xfrm>
            <a:off x="4589799" y="2858703"/>
            <a:ext cx="3964343" cy="30425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 defTabSz="914400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Trefoil Sans" panose="020B0000000000000000" pitchFamily="34" charset="0"/>
              </a:rPr>
              <a:t>Print delivery tickets by SU, troop or girl</a:t>
            </a:r>
          </a:p>
          <a:p>
            <a:pPr marL="285750" indent="-228600" defTabSz="914400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Trefoil Sans" panose="020B0000000000000000" pitchFamily="34" charset="0"/>
              </a:rPr>
              <a:t>Available for products and rewards for easier picking and packing</a:t>
            </a:r>
          </a:p>
          <a:p>
            <a:pPr marL="285750" indent="-228600" defTabSz="914400"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Trefoil Sans" panose="020B0000000000000000" pitchFamily="34" charset="0"/>
              </a:rPr>
              <a:t>Option to include financials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7528476-4EB6-AB4D-B84C-203A1963C731}"/>
              </a:ext>
            </a:extLst>
          </p:cNvPr>
          <p:cNvGrpSpPr/>
          <p:nvPr/>
        </p:nvGrpSpPr>
        <p:grpSpPr>
          <a:xfrm>
            <a:off x="828722" y="3333973"/>
            <a:ext cx="2493824" cy="3150803"/>
            <a:chOff x="828722" y="3333973"/>
            <a:chExt cx="2493824" cy="315080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8B3F663-4395-E241-9BE0-8E8463D94783}"/>
                </a:ext>
              </a:extLst>
            </p:cNvPr>
            <p:cNvSpPr/>
            <p:nvPr/>
          </p:nvSpPr>
          <p:spPr>
            <a:xfrm>
              <a:off x="840508" y="3333973"/>
              <a:ext cx="2439549" cy="3136563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49EA3FA-1939-974E-9855-F0A86F763A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3136"/>
            <a:stretch/>
          </p:blipFill>
          <p:spPr>
            <a:xfrm>
              <a:off x="828722" y="3358683"/>
              <a:ext cx="2493824" cy="31260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8251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id="{77A0A9B6-2083-43CF-97D8-0CCFF905C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313" y="-2"/>
            <a:ext cx="4554687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EFB812-D3E9-0843-B495-EF5C488FA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817" y="1290025"/>
            <a:ext cx="3356919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800">
                <a:solidFill>
                  <a:srgbClr val="262626"/>
                </a:solidFill>
                <a:latin typeface="Trefoil Sans" panose="020B0000000000000000" pitchFamily="34" charset="0"/>
              </a:rPr>
              <a:t>Safety first</a:t>
            </a: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456B583D-8802-4A01-8412-0D89815D1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2724" y="640080"/>
            <a:ext cx="3614166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60B40F81-336E-4A2B-8833-8C34EF42C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1140" y="806357"/>
            <a:ext cx="3383449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25C798C-06F4-6A4A-8920-46A71843A26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b="10581"/>
          <a:stretch/>
        </p:blipFill>
        <p:spPr>
          <a:xfrm>
            <a:off x="741469" y="2393257"/>
            <a:ext cx="3119676" cy="156914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49B4E7-02A3-864C-BF21-2D80CCFC3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2817" y="2858703"/>
            <a:ext cx="3356919" cy="304254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>
                <a:solidFill>
                  <a:srgbClr val="FFFFFF"/>
                </a:solidFill>
                <a:latin typeface="Trefoil Sans" panose="020B0000000000000000" pitchFamily="34" charset="0"/>
              </a:rPr>
              <a:t>The safety of our girls, families and volunteers is our number one priority</a:t>
            </a:r>
          </a:p>
          <a:p>
            <a:r>
              <a:rPr lang="en-US">
                <a:solidFill>
                  <a:srgbClr val="FFFFFF"/>
                </a:solidFill>
                <a:latin typeface="Trefoil Sans" panose="020B0000000000000000" pitchFamily="34" charset="0"/>
              </a:rPr>
              <a:t>For delivery of products and rewards, please follow the CDC, local, state, county, city and GSCP2P guidelines</a:t>
            </a:r>
          </a:p>
        </p:txBody>
      </p:sp>
    </p:spTree>
    <p:extLst>
      <p:ext uri="{BB962C8B-B14F-4D97-AF65-F5344CB8AC3E}">
        <p14:creationId xmlns:p14="http://schemas.microsoft.com/office/powerpoint/2010/main" val="3742529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8D51858-1896-432D-BDF8-EF63766A8F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53691" cy="6858000"/>
          </a:xfrm>
          <a:prstGeom prst="rect">
            <a:avLst/>
          </a:prstGeom>
          <a:solidFill>
            <a:schemeClr val="bg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CAB8AB-E99D-1645-8268-B655BF518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2530231"/>
            <a:ext cx="2551176" cy="1495794"/>
          </a:xfrm>
          <a:solidFill>
            <a:schemeClr val="bg2">
              <a:lumMod val="60000"/>
              <a:lumOff val="40000"/>
              <a:alpha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200" b="1" dirty="0">
                <a:latin typeface="Trefoil Sans SemiBold" panose="020B0000000000000000" pitchFamily="34" charset="0"/>
              </a:rPr>
              <a:t>Me2® Volunteer Patch</a:t>
            </a:r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A6F3C1DE-DEC1-4005-862C-F73DDF3FC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64958" y="0"/>
            <a:ext cx="5579042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extBox 10">
            <a:extLst>
              <a:ext uri="{FF2B5EF4-FFF2-40B4-BE49-F238E27FC236}">
                <a16:creationId xmlns:a16="http://schemas.microsoft.com/office/drawing/2014/main" id="{2B625A11-2D6A-468E-9A47-AC19969C69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0630818"/>
              </p:ext>
            </p:extLst>
          </p:nvPr>
        </p:nvGraphicFramePr>
        <p:xfrm>
          <a:off x="4048125" y="-381000"/>
          <a:ext cx="4613672" cy="5276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2C64D2FA-F28F-674D-8867-760777A3B6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1310" y="3403861"/>
            <a:ext cx="1905000" cy="23749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069004-5D38-5E41-841F-6616DE56FE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53200" y="3403861"/>
            <a:ext cx="1905000" cy="23749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463F69-A800-DD4B-869A-D4C52022ED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75410" y="3403861"/>
            <a:ext cx="1905000" cy="237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1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85800"/>
            <a:ext cx="7420599" cy="1143000"/>
          </a:xfrm>
          <a:solidFill>
            <a:schemeClr val="tx1">
              <a:alpha val="15000"/>
            </a:schemeClr>
          </a:solidFill>
          <a:ln>
            <a:solidFill>
              <a:schemeClr val="bg1"/>
            </a:solidFill>
          </a:ln>
        </p:spPr>
        <p:txBody>
          <a:bodyPr anchor="b">
            <a:noAutofit/>
          </a:bodyPr>
          <a:lstStyle/>
          <a:p>
            <a:r>
              <a:rPr lang="en-US" b="0" dirty="0">
                <a:solidFill>
                  <a:schemeClr val="bg1"/>
                </a:solidFill>
                <a:latin typeface="Trefoil Sans SemiBold" pitchFamily="50" charset="0"/>
              </a:rPr>
              <a:t>Fall Product Program </a:t>
            </a:r>
            <a:br>
              <a:rPr lang="en-US" b="0" dirty="0">
                <a:solidFill>
                  <a:schemeClr val="bg1"/>
                </a:solidFill>
                <a:latin typeface="Trefoil Sans SemiBold" pitchFamily="50" charset="0"/>
              </a:rPr>
            </a:br>
            <a:r>
              <a:rPr lang="en-US" b="0" dirty="0">
                <a:solidFill>
                  <a:schemeClr val="bg1"/>
                </a:solidFill>
                <a:latin typeface="Trefoil Sans SemiBold" pitchFamily="50" charset="0"/>
              </a:rPr>
              <a:t>Customer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2362200"/>
            <a:ext cx="3733800" cy="3352800"/>
          </a:xfrm>
        </p:spPr>
        <p:txBody>
          <a:bodyPr anchor="t">
            <a:noAutofit/>
          </a:bodyPr>
          <a:lstStyle/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Trefoil Sans" pitchFamily="50" charset="0"/>
              </a:rPr>
              <a:t>M2’s Customer Care team is cross-trained to handle tech support, volunteer/participant and customer inquiries</a:t>
            </a:r>
          </a:p>
          <a:p>
            <a:pPr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1"/>
                </a:solidFill>
                <a:latin typeface="Trefoil Sans" pitchFamily="50" charset="0"/>
              </a:rPr>
              <a:t>100% customer satisfaction guarantee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17FDB1-4E28-4770-9A2F-35BE5A76A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590800"/>
            <a:ext cx="3867348" cy="22099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6151674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512</Words>
  <Application>Microsoft Macintosh PowerPoint</Application>
  <PresentationFormat>On-screen Show (4:3)</PresentationFormat>
  <Paragraphs>66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Avenir</vt:lpstr>
      <vt:lpstr>Avenir Book</vt:lpstr>
      <vt:lpstr>Calibri</vt:lpstr>
      <vt:lpstr>Courier New</vt:lpstr>
      <vt:lpstr>Gill Sans MT</vt:lpstr>
      <vt:lpstr>Trefoil Sans</vt:lpstr>
      <vt:lpstr>Trefoil Sans SemiBold</vt:lpstr>
      <vt:lpstr>Parcel</vt:lpstr>
      <vt:lpstr>Volunteer Level Access</vt:lpstr>
      <vt:lpstr>Welcome to Your Campaign</vt:lpstr>
      <vt:lpstr>Parent and Guardian Email Blast</vt:lpstr>
      <vt:lpstr>Troop Campaign Headquarters</vt:lpstr>
      <vt:lpstr>Messaging Through M2OS</vt:lpstr>
      <vt:lpstr>Entering In-Person Nut Order Card Items</vt:lpstr>
      <vt:lpstr>Girl Rewards</vt:lpstr>
      <vt:lpstr>PowerPoint Presentation</vt:lpstr>
      <vt:lpstr>Reports</vt:lpstr>
      <vt:lpstr>Service Unit Dashboard</vt:lpstr>
      <vt:lpstr>Delivery Tickets</vt:lpstr>
      <vt:lpstr>Safety first</vt:lpstr>
      <vt:lpstr>Me2® Volunteer Patch</vt:lpstr>
      <vt:lpstr>Fall Product Program  Customer Care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Alicia Truesdail</dc:creator>
  <cp:lastModifiedBy>Melina De Hoyos</cp:lastModifiedBy>
  <cp:revision>8</cp:revision>
  <dcterms:created xsi:type="dcterms:W3CDTF">2020-08-06T19:16:37Z</dcterms:created>
  <dcterms:modified xsi:type="dcterms:W3CDTF">2020-09-01T22:10:41Z</dcterms:modified>
</cp:coreProperties>
</file>