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776" r:id="rId1"/>
  </p:sldMasterIdLst>
  <p:notesMasterIdLst>
    <p:notesMasterId r:id="rId16"/>
  </p:notesMasterIdLst>
  <p:sldIdLst>
    <p:sldId id="308" r:id="rId2"/>
    <p:sldId id="1594" r:id="rId3"/>
    <p:sldId id="759" r:id="rId4"/>
    <p:sldId id="1720" r:id="rId5"/>
    <p:sldId id="1596" r:id="rId6"/>
    <p:sldId id="1597" r:id="rId7"/>
    <p:sldId id="1722" r:id="rId8"/>
    <p:sldId id="1686" r:id="rId9"/>
    <p:sldId id="1645" r:id="rId10"/>
    <p:sldId id="1601" r:id="rId11"/>
    <p:sldId id="1624" r:id="rId12"/>
    <p:sldId id="1598" r:id="rId13"/>
    <p:sldId id="1687" r:id="rId14"/>
    <p:sldId id="169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icia Truesdail" initials="" lastIdx="21" clrIdx="0"/>
  <p:cmAuthor id="1" name="Alicia Truesdail" initials="AT" lastIdx="1" clrIdx="1"/>
  <p:cmAuthor id="2" name="Alicia Truesdail" initials="AT [2]" lastIdx="1" clrIdx="2"/>
  <p:cmAuthor id="3" name="Alicia Truesdail" initials="AT [3]" lastIdx="1" clrIdx="3"/>
  <p:cmAuthor id="4" name="Alicia Truesdail" initials="AT [4]" lastIdx="1" clrIdx="4"/>
  <p:cmAuthor id="5" name="Michael Donnarumma" initials="MD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8ED"/>
    <a:srgbClr val="00B100"/>
    <a:srgbClr val="FFFFFF"/>
    <a:srgbClr val="3F762B"/>
    <a:srgbClr val="86AADD"/>
    <a:srgbClr val="2D6BC8"/>
    <a:srgbClr val="404040"/>
    <a:srgbClr val="1B3861"/>
    <a:srgbClr val="2E62B0"/>
    <a:srgbClr val="069C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21" autoAdjust="0"/>
    <p:restoredTop sz="96629" autoAdjust="0"/>
  </p:normalViewPr>
  <p:slideViewPr>
    <p:cSldViewPr>
      <p:cViewPr varScale="1">
        <p:scale>
          <a:sx n="128" d="100"/>
          <a:sy n="128" d="100"/>
        </p:scale>
        <p:origin x="151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3" d="100"/>
        <a:sy n="133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26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>
                <a:sym typeface="Avenir" charset="0"/>
              </a:rPr>
              <a:t>Click to edit Master text styles</a:t>
            </a:r>
          </a:p>
          <a:p>
            <a:pPr lvl="1"/>
            <a:r>
              <a:rPr lang="en-US" noProof="0">
                <a:sym typeface="Avenir" charset="0"/>
              </a:rPr>
              <a:t>Second level</a:t>
            </a:r>
          </a:p>
          <a:p>
            <a:pPr lvl="2"/>
            <a:r>
              <a:rPr lang="en-US" noProof="0">
                <a:sym typeface="Avenir" charset="0"/>
              </a:rPr>
              <a:t>Third level</a:t>
            </a:r>
          </a:p>
          <a:p>
            <a:pPr lvl="3"/>
            <a:r>
              <a:rPr lang="en-US" noProof="0">
                <a:sym typeface="Avenir" charset="0"/>
              </a:rPr>
              <a:t>Fourth level</a:t>
            </a:r>
          </a:p>
          <a:p>
            <a:pPr lvl="4"/>
            <a:r>
              <a:rPr lang="en-US" noProof="0">
                <a:sym typeface="Avenir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02764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ＭＳ Ｐゴシック" charset="0"/>
        <a:cs typeface="Avenir" charset="0"/>
        <a:sym typeface="Avenir" charset="0"/>
      </a:defRPr>
    </a:lvl1pPr>
    <a:lvl2pPr marL="2286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2pPr>
    <a:lvl3pPr marL="4572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3pPr>
    <a:lvl4pPr marL="6858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4pPr>
    <a:lvl5pPr marL="9144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atin typeface="Avenir Book"/>
                <a:cs typeface="Avenir Book"/>
                <a:sym typeface="Tahoma" charset="0"/>
              </a:rPr>
              <a:t>Zip: 96910</a:t>
            </a:r>
            <a:endParaRPr lang="en-US" sz="1300" dirty="0">
              <a:latin typeface="Avenir Book"/>
              <a:cs typeface="Avenir Book"/>
              <a:sym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019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87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EAF4D8-A2E7-D741-A91F-FA71341586AD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88957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9D098-606B-E54D-BCBB-D0EEC79BE04E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16861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C961B-152D-F549-9E13-03CCC62B3F2A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25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9413D3-6EE7-B249-AA16-007B3B1FF64B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30292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928A80-9D5A-1246-AA3C-FC0F79A9E8AD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312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930655-384B-9248-B045-A2327AE1F2E0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792606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16FFF9-DA4A-2940-A70B-A0EB583EFCCC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692225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BFB609-A8C5-B04A-BE31-15E6855E1C57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674917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tx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928A80-9D5A-1246-AA3C-FC0F79A9E8AD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140204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1081BF-7C1F-E949-90DF-262DB8F09C4C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77920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BE12AE-2E63-4A49-94F1-AC151AC7B8B3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145735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4062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6928A80-9D5A-1246-AA3C-FC0F79A9E8AD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F2807247-606D-7B4A-ABB9-11811870A698}"/>
              </a:ext>
            </a:extLst>
          </p:cNvPr>
          <p:cNvSpPr>
            <a:spLocks/>
          </p:cNvSpPr>
          <p:nvPr userDrawn="1"/>
        </p:nvSpPr>
        <p:spPr bwMode="auto">
          <a:xfrm>
            <a:off x="228600" y="165100"/>
            <a:ext cx="8674100" cy="6464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127000" dist="76199" dir="1979998" algn="ctr" rotWithShape="0">
              <a:srgbClr val="333333">
                <a:alpha val="75000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4911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microsoft.com/office/2007/relationships/hdphoto" Target="../media/hdphoto2.wdp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microsoft.com/office/2007/relationships/hdphoto" Target="../media/hdphoto1.wdp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5.png"/><Relationship Id="rId7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0.png"/><Relationship Id="rId7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tiff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tiff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icture containing clipart&#10;&#10;Description automatically generated">
            <a:extLst>
              <a:ext uri="{FF2B5EF4-FFF2-40B4-BE49-F238E27FC236}">
                <a16:creationId xmlns:a16="http://schemas.microsoft.com/office/drawing/2014/main" id="{3941DF2C-DC0A-E742-9854-AC1A940DA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3864" y="4219499"/>
            <a:ext cx="815736" cy="21752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BC11D6-87C3-F347-B33A-31F909D960C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5579" y="4034468"/>
            <a:ext cx="988221" cy="241503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6D8B84C-F1E0-894B-8B79-D691D9CA8D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2612" y="3919314"/>
            <a:ext cx="1204150" cy="2540813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35828" y="999545"/>
            <a:ext cx="6841938" cy="1325563"/>
          </a:xfrm>
          <a:noFill/>
          <a:ln>
            <a:solidFill>
              <a:schemeClr val="bg1"/>
            </a:solidFill>
          </a:ln>
        </p:spPr>
        <p:txBody>
          <a:bodyPr lIns="0" tIns="0" rIns="0" bIns="0">
            <a:normAutofit/>
          </a:bodyPr>
          <a:lstStyle/>
          <a:p>
            <a:pPr marL="39688" defTabSz="914400" eaLnBrk="1">
              <a:defRPr/>
            </a:pPr>
            <a:r>
              <a:rPr lang="en-US" dirty="0">
                <a:solidFill>
                  <a:schemeClr val="bg1"/>
                </a:solidFill>
                <a:latin typeface="Trefoil Sans SemiBold" pitchFamily="50" charset="0"/>
                <a:cs typeface="Avenir Heavy"/>
                <a:sym typeface="Tahoma" charset="0"/>
              </a:rPr>
              <a:t>Girl Online Experience</a:t>
            </a:r>
            <a:endParaRPr lang="en-US" dirty="0">
              <a:solidFill>
                <a:schemeClr val="bg1"/>
              </a:solidFill>
              <a:latin typeface="Trefoil Sans SemiBold" pitchFamily="50" charset="0"/>
              <a:cs typeface="Avenir Heavy"/>
            </a:endParaRPr>
          </a:p>
        </p:txBody>
      </p:sp>
      <p:pic>
        <p:nvPicPr>
          <p:cNvPr id="4100" name="Picture 4" descr="image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877" y="397873"/>
            <a:ext cx="1474366" cy="4754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E229B1D-FB51-A64E-BB5D-CC856E1CC7B9}"/>
              </a:ext>
            </a:extLst>
          </p:cNvPr>
          <p:cNvGrpSpPr/>
          <p:nvPr/>
        </p:nvGrpSpPr>
        <p:grpSpPr>
          <a:xfrm>
            <a:off x="3681534" y="4321389"/>
            <a:ext cx="3060408" cy="2041885"/>
            <a:chOff x="3773484" y="3954582"/>
            <a:chExt cx="3060408" cy="2041885"/>
          </a:xfrm>
        </p:grpSpPr>
        <p:pic>
          <p:nvPicPr>
            <p:cNvPr id="31" name="Picture 30" descr="Screen Shot 2016-01-08 at 12.29.25 PM.png">
              <a:extLst>
                <a:ext uri="{FF2B5EF4-FFF2-40B4-BE49-F238E27FC236}">
                  <a16:creationId xmlns:a16="http://schemas.microsoft.com/office/drawing/2014/main" id="{60611510-C0CC-E74C-91B4-49D48EEEC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3484" y="3954582"/>
              <a:ext cx="762000" cy="2029238"/>
            </a:xfrm>
            <a:prstGeom prst="rect">
              <a:avLst/>
            </a:prstGeom>
          </p:spPr>
        </p:pic>
        <p:pic>
          <p:nvPicPr>
            <p:cNvPr id="28" name="Picture 27" descr="Screen Shot 2016-01-07 at 4.20.30 PM.png">
              <a:extLst>
                <a:ext uri="{FF2B5EF4-FFF2-40B4-BE49-F238E27FC236}">
                  <a16:creationId xmlns:a16="http://schemas.microsoft.com/office/drawing/2014/main" id="{25B8F2E5-D22E-554E-843C-37E9DE02F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31" b="99538" l="4737" r="9473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3600" y="3962400"/>
              <a:ext cx="890292" cy="2028926"/>
            </a:xfrm>
            <a:prstGeom prst="rect">
              <a:avLst/>
            </a:prstGeom>
          </p:spPr>
        </p:pic>
        <p:pic>
          <p:nvPicPr>
            <p:cNvPr id="30" name="Picture 29" descr="Screen Shot 2016-01-07 at 4.31.30 PM.png">
              <a:extLst>
                <a:ext uri="{FF2B5EF4-FFF2-40B4-BE49-F238E27FC236}">
                  <a16:creationId xmlns:a16="http://schemas.microsoft.com/office/drawing/2014/main" id="{9A4F6402-837E-F542-8282-F106D4063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1856" y="3962400"/>
              <a:ext cx="791538" cy="2034067"/>
            </a:xfrm>
            <a:prstGeom prst="rect">
              <a:avLst/>
            </a:prstGeom>
          </p:spPr>
        </p:pic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F0204EA4-5C34-4B4B-9D7A-E2148844777C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0153" y="4282108"/>
            <a:ext cx="1072181" cy="214436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69D09EB-DF8B-574B-97F0-260C1636ADC0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8553" y="4296806"/>
            <a:ext cx="951440" cy="218197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535C57A-A1C5-6D47-BA12-6615A83A5C1A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784" y="4127880"/>
            <a:ext cx="700897" cy="227925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83B9B43-C433-9E49-847B-2C9673C7DC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083" b="96875" l="10000" r="90556">
                        <a14:foregroundMark x1="20556" y1="7083" x2="71667" y2="5417"/>
                        <a14:foregroundMark x1="23333" y1="45000" x2="67778" y2="38542"/>
                        <a14:foregroundMark x1="34444" y1="57708" x2="47778" y2="48125"/>
                        <a14:foregroundMark x1="47778" y1="48125" x2="48889" y2="45625"/>
                        <a14:foregroundMark x1="23333" y1="95000" x2="41111" y2="89583"/>
                        <a14:foregroundMark x1="41111" y1="89583" x2="41667" y2="88750"/>
                        <a14:foregroundMark x1="55000" y1="88750" x2="78889" y2="96875"/>
                        <a14:foregroundMark x1="73333" y1="43958" x2="46111" y2="49375"/>
                        <a14:foregroundMark x1="87778" y1="17292" x2="90556" y2="26250"/>
                        <a14:foregroundMark x1="56667" y1="35625" x2="52222" y2="37708"/>
                        <a14:foregroundMark x1="40000" y1="35833" x2="47778" y2="37500"/>
                        <a14:foregroundMark x1="48889" y1="2083" x2="39444" y2="5833"/>
                        <a14:foregroundMark x1="29444" y1="18333" x2="55000" y2="18333"/>
                        <a14:foregroundMark x1="55000" y1="18333" x2="68333" y2="18333"/>
                        <a14:foregroundMark x1="71111" y1="2500" x2="70556" y2="4167"/>
                        <a14:foregroundMark x1="70556" y1="3542" x2="78889" y2="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0113" y="4029728"/>
            <a:ext cx="888593" cy="2367658"/>
          </a:xfrm>
          <a:prstGeom prst="rect">
            <a:avLst/>
          </a:prstGeom>
        </p:spPr>
      </p:pic>
      <p:sp>
        <p:nvSpPr>
          <p:cNvPr id="50" name="Content Placeholder 4"/>
          <p:cNvSpPr txBox="1">
            <a:spLocks/>
          </p:cNvSpPr>
          <p:nvPr/>
        </p:nvSpPr>
        <p:spPr>
          <a:xfrm>
            <a:off x="1055687" y="2619847"/>
            <a:ext cx="7032625" cy="3429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foil Sans" pitchFamily="50" charset="0"/>
                <a:ea typeface="Avenir Book" charset="0"/>
                <a:cs typeface="Avenir Book" charset="0"/>
                <a:sym typeface="Helvetica" charset="0"/>
              </a:rPr>
              <a:t>Create a virtual likeness</a:t>
            </a:r>
          </a:p>
          <a:p>
            <a:pPr marL="800100" lvl="1" indent="-342900" defTabSz="457200" eaLnBrk="0"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sz="2400" kern="0" dirty="0">
                <a:solidFill>
                  <a:schemeClr val="bg1"/>
                </a:solidFill>
                <a:latin typeface="Trefoil Sans" pitchFamily="50" charset="0"/>
                <a:ea typeface="Avenir Book" charset="0"/>
                <a:cs typeface="Avenir Book" charset="0"/>
                <a:sym typeface="Helvetica" charset="0"/>
              </a:rPr>
              <a:t>Creating avatars makes</a:t>
            </a:r>
            <a:r>
              <a:rPr lang="en-US" sz="2400" kern="0" noProof="0" dirty="0">
                <a:solidFill>
                  <a:schemeClr val="bg1"/>
                </a:solidFill>
                <a:latin typeface="Trefoil Sans" pitchFamily="50" charset="0"/>
                <a:ea typeface="Avenir Book" charset="0"/>
                <a:cs typeface="Avenir Book" charset="0"/>
                <a:sym typeface="Helvetica" charset="0"/>
              </a:rPr>
              <a:t> participating fun and get results with PATENTED Girl Scout platform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foil Sans" pitchFamily="50" charset="0"/>
              <a:ea typeface="Avenir Book" charset="0"/>
              <a:cs typeface="Avenir Book" charset="0"/>
              <a:sym typeface="Helvetica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3867FA9-F34E-4C6A-9418-227749D18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554686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1290025"/>
            <a:ext cx="3356919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 b="1" dirty="0">
                <a:solidFill>
                  <a:srgbClr val="262626"/>
                </a:solidFill>
                <a:latin typeface="Trefoil Sans SemiBold" panose="020B0000000000000000" pitchFamily="34" charset="0"/>
              </a:rPr>
              <a:t>Getting Started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3"/>
          </p:nvPr>
        </p:nvSpPr>
        <p:spPr>
          <a:xfrm>
            <a:off x="603504" y="2858703"/>
            <a:ext cx="3356919" cy="3042547"/>
          </a:xfrm>
        </p:spPr>
        <p:txBody>
          <a:bodyPr vert="horz" lIns="91440" tIns="45720" rIns="91440" bIns="45720" rtlCol="0">
            <a:normAutofit/>
          </a:bodyPr>
          <a:lstStyle/>
          <a:p>
            <a:pPr lvl="0">
              <a:spcAft>
                <a:spcPts val="600"/>
              </a:spcAft>
              <a:buClr>
                <a:schemeClr val="tx1"/>
              </a:buClr>
              <a:defRPr/>
            </a:pP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</a:rPr>
              <a:t>Girls log in as a first-time participant or as a returning user from last year</a:t>
            </a:r>
          </a:p>
          <a:p>
            <a:pPr lvl="0">
              <a:spcAft>
                <a:spcPts val="600"/>
              </a:spcAft>
              <a:buClr>
                <a:schemeClr val="tx1"/>
              </a:buClr>
              <a:defRPr/>
            </a:pP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</a:rPr>
              <a:t>Spanish experience available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06870B-1C8C-4F56-BE6F-32C120A2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9774" y="640080"/>
            <a:ext cx="3614166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846419-992A-4596-AD2F-FC827020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58189" y="806357"/>
            <a:ext cx="3383450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creen Shot 2016-07-30 at 1.55.43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96" t="7337" r="9942" b="2106"/>
          <a:stretch/>
        </p:blipFill>
        <p:spPr>
          <a:xfrm>
            <a:off x="4563927" y="889496"/>
            <a:ext cx="4303936" cy="49286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4" descr="image2.png">
            <a:extLst>
              <a:ext uri="{FF2B5EF4-FFF2-40B4-BE49-F238E27FC236}">
                <a16:creationId xmlns:a16="http://schemas.microsoft.com/office/drawing/2014/main" id="{D5EE6D65-CE3C-684B-B6AF-54A49A72A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6141884"/>
            <a:ext cx="1474366" cy="47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F0AA3A-237D-F84C-AC77-07A488F0D9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823175">
            <a:off x="7839577" y="3324776"/>
            <a:ext cx="1401838" cy="106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58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creen Shot 2016-07-30 at 1.59.44 PM.png">
            <a:extLst>
              <a:ext uri="{FF2B5EF4-FFF2-40B4-BE49-F238E27FC236}">
                <a16:creationId xmlns:a16="http://schemas.microsoft.com/office/drawing/2014/main" id="{965D7E49-8C37-F949-904F-336D3ACDC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4313" y="1074354"/>
            <a:ext cx="2987309" cy="32690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Screen Shot 2016-07-10 at 3.33.5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6968" y="2954693"/>
            <a:ext cx="2837319" cy="27864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Content Placeholder 4"/>
          <p:cNvSpPr txBox="1">
            <a:spLocks/>
          </p:cNvSpPr>
          <p:nvPr/>
        </p:nvSpPr>
        <p:spPr>
          <a:xfrm>
            <a:off x="304800" y="2743200"/>
            <a:ext cx="2667000" cy="1219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foil Sans" pitchFamily="50" charset="0"/>
                <a:ea typeface="Avenir Book" charset="0"/>
                <a:cs typeface="Avenir Book" charset="0"/>
                <a:sym typeface="Helvetica" charset="0"/>
              </a:rPr>
              <a:t>Zip code validation ensuring girl</a:t>
            </a:r>
            <a:r>
              <a:rPr kumimoji="0" lang="en-US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foil Sans" pitchFamily="50" charset="0"/>
                <a:ea typeface="Avenir Book" charset="0"/>
                <a:cs typeface="Avenir Book" charset="0"/>
                <a:sym typeface="Helvetica" charset="0"/>
              </a:rPr>
              <a:t> in correct council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foil Sans" pitchFamily="50" charset="0"/>
              <a:ea typeface="Avenir Book" charset="0"/>
              <a:cs typeface="Avenir Book" charset="0"/>
              <a:sym typeface="Helvetica" charset="0"/>
            </a:endParaRPr>
          </a:p>
        </p:txBody>
      </p:sp>
      <p:sp>
        <p:nvSpPr>
          <p:cNvPr id="15" name="Content Placeholder 4"/>
          <p:cNvSpPr txBox="1">
            <a:spLocks/>
          </p:cNvSpPr>
          <p:nvPr/>
        </p:nvSpPr>
        <p:spPr>
          <a:xfrm>
            <a:off x="2819400" y="5791200"/>
            <a:ext cx="3048000" cy="1219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foil Sans" pitchFamily="50" charset="0"/>
                <a:ea typeface="Avenir Book" charset="0"/>
                <a:cs typeface="Avenir Book" charset="0"/>
                <a:sym typeface="Helvetica" charset="0"/>
              </a:rPr>
              <a:t>Participant</a:t>
            </a:r>
            <a:r>
              <a:rPr kumimoji="0" lang="en-US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foil Sans" pitchFamily="50" charset="0"/>
                <a:ea typeface="Avenir Book" charset="0"/>
                <a:cs typeface="Avenir Book" charset="0"/>
                <a:sym typeface="Helvetica" charset="0"/>
              </a:rPr>
              <a:t> information and secure password setup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foil Sans" pitchFamily="50" charset="0"/>
              <a:ea typeface="Avenir Book" charset="0"/>
              <a:cs typeface="Avenir Book" charset="0"/>
              <a:sym typeface="Helvetica" charset="0"/>
            </a:endParaRPr>
          </a:p>
        </p:txBody>
      </p:sp>
      <p:sp>
        <p:nvSpPr>
          <p:cNvPr id="16" name="Content Placeholder 4"/>
          <p:cNvSpPr txBox="1">
            <a:spLocks/>
          </p:cNvSpPr>
          <p:nvPr/>
        </p:nvSpPr>
        <p:spPr>
          <a:xfrm>
            <a:off x="6019800" y="4419599"/>
            <a:ext cx="3048000" cy="278645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foil Sans" pitchFamily="50" charset="0"/>
                <a:ea typeface="Avenir Book" charset="0"/>
                <a:cs typeface="Avenir Book" charset="0"/>
                <a:sym typeface="Helvetica" charset="0"/>
              </a:rPr>
              <a:t>Troop number selection</a:t>
            </a:r>
            <a:r>
              <a:rPr kumimoji="0" lang="en-US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foil Sans" pitchFamily="50" charset="0"/>
                <a:ea typeface="Avenir Book" charset="0"/>
                <a:cs typeface="Avenir Book" charset="0"/>
                <a:sym typeface="Helvetica" charset="0"/>
              </a:rPr>
              <a:t> or “I don’t know/see my Troop#/Group#”</a:t>
            </a:r>
          </a:p>
          <a:p>
            <a:pPr marL="342900" marR="0" lvl="0" indent="-34290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kern="0" baseline="0" dirty="0">
                <a:solidFill>
                  <a:schemeClr val="bg1"/>
                </a:solidFill>
                <a:latin typeface="Trefoil Sans" pitchFamily="50" charset="0"/>
                <a:ea typeface="Avenir Book" charset="0"/>
                <a:cs typeface="Avenir Book" charset="0"/>
                <a:sym typeface="Helvetica" charset="0"/>
              </a:rPr>
              <a:t>Participant can edit nickname</a:t>
            </a:r>
          </a:p>
          <a:p>
            <a:pPr marL="342900" marR="0" lvl="0" indent="-34290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foil Sans" pitchFamily="50" charset="0"/>
                <a:ea typeface="Avenir Book" charset="0"/>
                <a:cs typeface="Avenir Book" charset="0"/>
                <a:sym typeface="Helvetica" charset="0"/>
              </a:rPr>
              <a:t>Answer questions about girl goals and what Girl Scouting means to her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foil Sans" pitchFamily="50" charset="0"/>
              <a:ea typeface="Avenir Book" charset="0"/>
              <a:cs typeface="Avenir Book" charset="0"/>
              <a:sym typeface="Helvetica" charset="0"/>
            </a:endParaRPr>
          </a:p>
        </p:txBody>
      </p:sp>
      <p:pic>
        <p:nvPicPr>
          <p:cNvPr id="17" name="Picture 4" descr="image2.png">
            <a:extLst>
              <a:ext uri="{FF2B5EF4-FFF2-40B4-BE49-F238E27FC236}">
                <a16:creationId xmlns:a16="http://schemas.microsoft.com/office/drawing/2014/main" id="{D5EE6D65-CE3C-684B-B6AF-54A49A72A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5998308"/>
            <a:ext cx="1474366" cy="4754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06045" y="288495"/>
            <a:ext cx="5937755" cy="1188720"/>
          </a:xfrm>
          <a:noFill/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Trefoil Sans SemiBold" pitchFamily="50" charset="0"/>
              </a:rPr>
              <a:t>Registering an Account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37024"/>
            <a:ext cx="2744257" cy="1416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18B542-121C-6D41-A638-ABE58839BC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2787894">
            <a:off x="1622793" y="3649289"/>
            <a:ext cx="1401838" cy="10653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C571BCE-698B-B04D-86B0-F45FC22FE9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7786162">
            <a:off x="5166481" y="3429703"/>
            <a:ext cx="1401838" cy="106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482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4"/>
          <p:cNvSpPr txBox="1">
            <a:spLocks/>
          </p:cNvSpPr>
          <p:nvPr/>
        </p:nvSpPr>
        <p:spPr>
          <a:xfrm>
            <a:off x="5134912" y="1905000"/>
            <a:ext cx="3628088" cy="2526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228600" defTabSz="914400" fontAlgn="base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foil Sans" panose="020B0000000000000000" pitchFamily="34" charset="0"/>
                <a:sym typeface="Helvetica" charset="0"/>
              </a:rPr>
              <a:t>Girl designs her own virtual likeness choosing from over 3 billion avatar feature combinations</a:t>
            </a:r>
          </a:p>
          <a:p>
            <a:pPr marL="342900" marR="0" lvl="0" indent="-228600" defTabSz="914400" fontAlgn="base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Upload a photo or video to share on your storefront</a:t>
            </a:r>
            <a:endParaRPr kumimoji="0" lang="en-US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foil Sans" panose="020B0000000000000000" pitchFamily="34" charset="0"/>
              <a:sym typeface="Helvetica" charset="0"/>
            </a:endParaRPr>
          </a:p>
        </p:txBody>
      </p:sp>
      <p:pic>
        <p:nvPicPr>
          <p:cNvPr id="12" name="Picture 11" descr="A close up of a toy&#10;&#10;Description automatically generated">
            <a:extLst>
              <a:ext uri="{FF2B5EF4-FFF2-40B4-BE49-F238E27FC236}">
                <a16:creationId xmlns:a16="http://schemas.microsoft.com/office/drawing/2014/main" id="{D38941A7-AB94-0F49-A1F5-BB9DAD0AD1F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7143" y="4526458"/>
            <a:ext cx="950207" cy="2179142"/>
          </a:xfrm>
          <a:prstGeom prst="rect">
            <a:avLst/>
          </a:prstGeom>
        </p:spPr>
      </p:pic>
      <p:pic>
        <p:nvPicPr>
          <p:cNvPr id="14" name="Picture 13" descr="A drawing of a face&#10;&#10;Description automatically generated">
            <a:extLst>
              <a:ext uri="{FF2B5EF4-FFF2-40B4-BE49-F238E27FC236}">
                <a16:creationId xmlns:a16="http://schemas.microsoft.com/office/drawing/2014/main" id="{5C68BA9F-D7E2-BD49-9F91-D80878BBCCA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9674" y="4324690"/>
            <a:ext cx="699989" cy="227630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257800" y="668015"/>
            <a:ext cx="3178148" cy="1440394"/>
          </a:xfrm>
          <a:solidFill>
            <a:schemeClr val="tx1"/>
          </a:solidFill>
          <a:ln>
            <a:solidFill>
              <a:schemeClr val="bg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Trefoil Sans SemiBold" panose="020B0000000000000000" pitchFamily="34" charset="0"/>
              </a:rPr>
              <a:t>Personalize Her campaign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E2E92BC-9BFE-9941-9FB9-A5603909C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6606" y="4249968"/>
            <a:ext cx="638213" cy="235102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832948D-488B-844E-B79F-45C214364B85}"/>
              </a:ext>
            </a:extLst>
          </p:cNvPr>
          <p:cNvGrpSpPr/>
          <p:nvPr/>
        </p:nvGrpSpPr>
        <p:grpSpPr>
          <a:xfrm>
            <a:off x="1953633" y="3371147"/>
            <a:ext cx="3007524" cy="2579989"/>
            <a:chOff x="1137350" y="3509977"/>
            <a:chExt cx="3007524" cy="2579989"/>
          </a:xfrm>
        </p:grpSpPr>
        <p:pic>
          <p:nvPicPr>
            <p:cNvPr id="19" name="Picture 18" descr="Screen Shot 2016-07-27 at 2.04.43 PM.png">
              <a:extLst>
                <a:ext uri="{FF2B5EF4-FFF2-40B4-BE49-F238E27FC236}">
                  <a16:creationId xmlns:a16="http://schemas.microsoft.com/office/drawing/2014/main" id="{07182E9E-58EF-5148-A0E2-23841A319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37350" y="3509977"/>
              <a:ext cx="3007524" cy="2579989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26F5E17-B0A7-9042-B4E3-939A96BB8067}"/>
                </a:ext>
              </a:extLst>
            </p:cNvPr>
            <p:cNvSpPr txBox="1"/>
            <p:nvPr/>
          </p:nvSpPr>
          <p:spPr>
            <a:xfrm>
              <a:off x="3108986" y="4036239"/>
              <a:ext cx="819027" cy="63094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rtlCol="0" anchor="b">
              <a:spAutoFit/>
            </a:bodyPr>
            <a:lstStyle/>
            <a:p>
              <a:pPr algn="ctr">
                <a:spcAft>
                  <a:spcPts val="600"/>
                </a:spcAft>
              </a:pPr>
              <a:endParaRPr lang="en-US" sz="600" dirty="0">
                <a:solidFill>
                  <a:schemeClr val="bg1"/>
                </a:solidFill>
              </a:endParaRPr>
            </a:p>
            <a:p>
              <a:pPr algn="ctr">
                <a:spcAft>
                  <a:spcPts val="600"/>
                </a:spcAft>
              </a:pPr>
              <a:r>
                <a:rPr lang="en-US" sz="600" dirty="0">
                  <a:solidFill>
                    <a:schemeClr val="bg1"/>
                  </a:solidFill>
                </a:rPr>
                <a:t>Earned by sending15 e-mails and sell 4+ magazines and 20+ nut/chocolate items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84AA869-A210-9545-AC42-DEB3A1FAAF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05508" y="4667181"/>
              <a:ext cx="800638" cy="98360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1" name="Picture 20" descr="Screen Shot 2016-07-10 at 4.23.34 PM.png">
            <a:extLst>
              <a:ext uri="{FF2B5EF4-FFF2-40B4-BE49-F238E27FC236}">
                <a16:creationId xmlns:a16="http://schemas.microsoft.com/office/drawing/2014/main" id="{6732AB6C-E4F9-044B-AB03-E4410863210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57276" y="4668348"/>
            <a:ext cx="2049040" cy="189536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81A4545-51B1-3C48-8A01-38C3CFAE677D}"/>
              </a:ext>
            </a:extLst>
          </p:cNvPr>
          <p:cNvGrpSpPr/>
          <p:nvPr/>
        </p:nvGrpSpPr>
        <p:grpSpPr>
          <a:xfrm>
            <a:off x="510056" y="323304"/>
            <a:ext cx="3124200" cy="3587357"/>
            <a:chOff x="228600" y="802638"/>
            <a:chExt cx="4700807" cy="522311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7DD15EF-9722-664E-A9EA-EB57376A6E36}"/>
                </a:ext>
              </a:extLst>
            </p:cNvPr>
            <p:cNvGrpSpPr/>
            <p:nvPr/>
          </p:nvGrpSpPr>
          <p:grpSpPr>
            <a:xfrm>
              <a:off x="228600" y="802638"/>
              <a:ext cx="4700807" cy="5223119"/>
              <a:chOff x="295202" y="1523385"/>
              <a:chExt cx="4700807" cy="5223119"/>
            </a:xfrm>
          </p:grpSpPr>
          <p:pic>
            <p:nvPicPr>
              <p:cNvPr id="8" name="Picture 7" descr="Screen Shot 2017-07-12 at 9.10.42 AM.png">
                <a:extLst>
                  <a:ext uri="{FF2B5EF4-FFF2-40B4-BE49-F238E27FC236}">
                    <a16:creationId xmlns:a16="http://schemas.microsoft.com/office/drawing/2014/main" id="{501F5930-0329-B54D-B287-4E12002D7A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95202" y="1523385"/>
                <a:ext cx="4700807" cy="5223119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4" name="Picture 3" descr="A drawing of a cartoon character&#10;&#10;Description automatically generated">
                <a:extLst>
                  <a:ext uri="{FF2B5EF4-FFF2-40B4-BE49-F238E27FC236}">
                    <a16:creationId xmlns:a16="http://schemas.microsoft.com/office/drawing/2014/main" id="{36BC9196-F550-EA4C-9B34-58A6E8D70E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31019" y="2514600"/>
                <a:ext cx="971781" cy="2591415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B9D946B-7BA9-7541-B318-C73DA4F9B4BD}"/>
                </a:ext>
              </a:extLst>
            </p:cNvPr>
            <p:cNvSpPr txBox="1"/>
            <p:nvPr/>
          </p:nvSpPr>
          <p:spPr>
            <a:xfrm>
              <a:off x="1977009" y="807721"/>
              <a:ext cx="1298827" cy="30777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00B100"/>
                  </a:solidFill>
                  <a:latin typeface="Trefoil Sans SemiBold It" panose="020B0000000000000000" pitchFamily="34" charset="0"/>
                </a:rPr>
                <a:t>Avatar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3294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0" y="838200"/>
            <a:ext cx="3284579" cy="984885"/>
          </a:xfrm>
          <a:prstGeom prst="rect">
            <a:avLst/>
          </a:prstGeom>
          <a:solidFill>
            <a:schemeClr val="accent2"/>
          </a:solidFill>
          <a:ln w="190500" cap="sq" cmpd="thinThick">
            <a:solidFill>
              <a:schemeClr val="accent2"/>
            </a:solidFill>
            <a:miter lim="800000"/>
          </a:ln>
        </p:spPr>
        <p:txBody>
          <a:bodyPr wrap="square" anchor="ctr">
            <a:normAutofit/>
          </a:bodyPr>
          <a:lstStyle/>
          <a:p>
            <a:r>
              <a:rPr lang="en-US" sz="2200">
                <a:solidFill>
                  <a:srgbClr val="FFFFFF"/>
                </a:solidFill>
                <a:latin typeface="Trefoil Sans SemiBold" pitchFamily="50" charset="0"/>
              </a:rPr>
              <a:t>Promoting Her Campaign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5343" y="2133600"/>
            <a:ext cx="3612294" cy="4503630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foil Sans" pitchFamily="50" charset="0"/>
              </a:rPr>
              <a:t>Girls share their online storefront link with family and friends by sending emails or sharing on social media</a:t>
            </a:r>
          </a:p>
          <a:p>
            <a:pPr marL="571500" lvl="2" indent="-342900"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foil Sans" pitchFamily="50" charset="0"/>
              </a:rPr>
              <a:t>27% of online sales come from social media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foil Sans" pitchFamily="50" charset="0"/>
              </a:rPr>
              <a:t>Girls also have business cards preprinted with their storefront code</a:t>
            </a:r>
          </a:p>
          <a:p>
            <a:pPr lvl="1"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Trefoil Sans" pitchFamily="50" charset="0"/>
              </a:rPr>
              <a:t>Take a picture of the business card and text family and friends. 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foil Sans" pitchFamily="50" charset="0"/>
              </a:rPr>
              <a:t>Easier for returning girls with customer email addresses saved year over year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foil Sans" pitchFamily="50" charset="0"/>
              </a:rPr>
              <a:t>Option to include last name so friends and family know who is sending the email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refoil Sans" pitchFamily="50" charset="0"/>
              </a:rPr>
              <a:t>Simplicity of one click renewals for customers previously purchasing magazines</a:t>
            </a:r>
          </a:p>
          <a:p>
            <a:pPr marL="571500" lvl="1" indent="-342900"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Trefoil Sans" pitchFamily="50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 descr="Screen Shot 2016-07-10 at 4.24.39 PM.pn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18540" y="381000"/>
            <a:ext cx="3860119" cy="37636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90AA4B0-6505-A741-82F5-5EE8F0B78505}"/>
              </a:ext>
            </a:extLst>
          </p:cNvPr>
          <p:cNvGrpSpPr/>
          <p:nvPr/>
        </p:nvGrpSpPr>
        <p:grpSpPr>
          <a:xfrm>
            <a:off x="1295400" y="3407664"/>
            <a:ext cx="3429993" cy="2872619"/>
            <a:chOff x="350379" y="1254542"/>
            <a:chExt cx="2160270" cy="1809226"/>
          </a:xfrm>
        </p:grpSpPr>
        <p:pic>
          <p:nvPicPr>
            <p:cNvPr id="5" name="Picture 4" descr="Screen Shot 2016-07-10 at 4.25.56 PM.png"/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350379" y="1254542"/>
              <a:ext cx="2160270" cy="180922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5C8664E-179A-414B-A145-58DF338CEB0C}"/>
                </a:ext>
              </a:extLst>
            </p:cNvPr>
            <p:cNvSpPr/>
            <p:nvPr/>
          </p:nvSpPr>
          <p:spPr bwMode="auto">
            <a:xfrm>
              <a:off x="439914" y="2284645"/>
              <a:ext cx="1981200" cy="3810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45719" tIns="45719" rIns="45719" bIns="45719" numCol="1" rtlCol="0" anchor="t" anchorCtr="0" compatLnSpc="1">
              <a:prstTxWarp prst="textNoShape">
                <a:avLst/>
              </a:prstTxWarp>
            </a:bodyPr>
            <a:lstStyle/>
            <a:p>
              <a:pPr marL="457200" marR="0" indent="0" algn="l" defTabSz="9144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Arial" charset="0"/>
                <a:sym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5700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0F5F962-550D-4C27-8AE6-6B2AF4C34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7909" y="321731"/>
            <a:ext cx="1583487" cy="206586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A484D8-F94E-1A42-A073-8B775A0C2F39}"/>
              </a:ext>
            </a:extLst>
          </p:cNvPr>
          <p:cNvSpPr/>
          <p:nvPr/>
        </p:nvSpPr>
        <p:spPr>
          <a:xfrm>
            <a:off x="7203211" y="228600"/>
            <a:ext cx="1698185" cy="23198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9C049A3-4E7A-438B-BB28-CCA084401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554686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1290025"/>
            <a:ext cx="3356919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300" b="1" dirty="0">
                <a:solidFill>
                  <a:srgbClr val="262626"/>
                </a:solidFill>
                <a:latin typeface="Trefoil Sans SemiBold" panose="020B0000000000000000" pitchFamily="34" charset="0"/>
              </a:rPr>
              <a:t>Personalized Patch Shipping</a:t>
            </a: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603504" y="2858703"/>
            <a:ext cx="3356919" cy="304254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22860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foil Sans" panose="020B0000000000000000" pitchFamily="34" charset="0"/>
                <a:sym typeface="Helvetica" charset="0"/>
              </a:rPr>
              <a:t>Girl chooses name, nickname or initials for </a:t>
            </a: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  <a:sym typeface="Helvetica" charset="0"/>
              </a:rPr>
              <a:t>her patch</a:t>
            </a:r>
          </a:p>
          <a:p>
            <a:pPr marL="342900" marR="0" lvl="0" indent="-22860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  <a:sym typeface="Helvetica" charset="0"/>
              </a:rPr>
              <a:t>Girl makes selection between two patch backgrounds</a:t>
            </a:r>
          </a:p>
          <a:p>
            <a:pPr marL="342900" marR="0" lvl="0" indent="-22860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  <a:sym typeface="Helvetica" charset="0"/>
              </a:rPr>
              <a:t>Opportunity to provide mailing address after login</a:t>
            </a:r>
          </a:p>
          <a:p>
            <a:pPr marL="342900" marR="0" lvl="0" indent="-22860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  <a:sym typeface="Helvetica" charset="0"/>
              </a:rPr>
              <a:t>Personalized patches ship directly to girls as earned throughout the program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29EC07-1857-4EE2-9A39-B9A490F20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152" y="321731"/>
            <a:ext cx="2406059" cy="36748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511F57-D000-4FA2-833B-F34797D51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7909" y="2548467"/>
            <a:ext cx="1583487" cy="33527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782FABF-08C7-4E28-A113-749EAD6CF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152" y="4163080"/>
            <a:ext cx="2406059" cy="2374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21C303-0D8D-AA44-A686-5C190FE7B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5340" y="762000"/>
            <a:ext cx="1905000" cy="23749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809543-8C93-B543-B1D8-502E18A45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762000"/>
            <a:ext cx="1905000" cy="23749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C00F511-86CA-D741-8C5C-8C5932CBB622}"/>
              </a:ext>
            </a:extLst>
          </p:cNvPr>
          <p:cNvGrpSpPr/>
          <p:nvPr/>
        </p:nvGrpSpPr>
        <p:grpSpPr>
          <a:xfrm>
            <a:off x="5244474" y="3325851"/>
            <a:ext cx="2958343" cy="3198211"/>
            <a:chOff x="5244474" y="3325851"/>
            <a:chExt cx="2958343" cy="3198211"/>
          </a:xfrm>
        </p:grpSpPr>
        <p:pic>
          <p:nvPicPr>
            <p:cNvPr id="6" name="Picture 5" descr="PatchConfiguratorSpaceSuitwShoe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4474" y="3325851"/>
              <a:ext cx="2958343" cy="319821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C85576-0183-EF45-BDBC-26F4D538E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0" y="4110931"/>
              <a:ext cx="760628" cy="94825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CFADA58B-A4DC-ED46-9476-E513F7695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2346" y="748102"/>
            <a:ext cx="1905000" cy="237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693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7AAA16-FD26-465A-8DFA-196B202F6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554686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1290025"/>
            <a:ext cx="3356919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>
                <a:solidFill>
                  <a:srgbClr val="262626"/>
                </a:solidFill>
                <a:latin typeface="Trefoil Sans SemiBold" pitchFamily="50" charset="0"/>
              </a:rPr>
              <a:t>Girl’s Campaign HQ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858703"/>
            <a:ext cx="3356919" cy="377069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90000"/>
              </a:lnSpc>
              <a:buClr>
                <a:schemeClr val="tx1"/>
              </a:buClr>
              <a:buNone/>
            </a:pPr>
            <a:r>
              <a:rPr lang="en-US" dirty="0">
                <a:solidFill>
                  <a:srgbClr val="FFFFFF"/>
                </a:solidFill>
                <a:latin typeface="Trefoil Sans" pitchFamily="50" charset="0"/>
              </a:rPr>
              <a:t>Navigation tools for all aspects of the program</a:t>
            </a:r>
          </a:p>
          <a:p>
            <a:pPr marL="514350" lvl="1" indent="-285750">
              <a:lnSpc>
                <a:spcPct val="90000"/>
              </a:lnSpc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FFFFFF"/>
                </a:solidFill>
                <a:latin typeface="Trefoil Sans" pitchFamily="50" charset="0"/>
              </a:rPr>
              <a:t>E-mails/Social Media</a:t>
            </a:r>
          </a:p>
          <a:p>
            <a:pPr marL="514350" lvl="1" indent="-285750">
              <a:lnSpc>
                <a:spcPct val="90000"/>
              </a:lnSpc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FFFFFF"/>
                </a:solidFill>
                <a:latin typeface="Trefoil Sans" pitchFamily="50" charset="0"/>
              </a:rPr>
              <a:t>Printable business cards with girl’s online store code</a:t>
            </a:r>
          </a:p>
          <a:p>
            <a:pPr marL="514350" lvl="1" indent="-285750">
              <a:lnSpc>
                <a:spcPct val="90000"/>
              </a:lnSpc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FFFFFF"/>
                </a:solidFill>
                <a:latin typeface="Trefoil Sans" pitchFamily="50" charset="0"/>
              </a:rPr>
              <a:t>Manage paper orders (nut card sales entry)</a:t>
            </a:r>
          </a:p>
          <a:p>
            <a:pPr marL="514350" lvl="1" indent="-285750">
              <a:lnSpc>
                <a:spcPct val="90000"/>
              </a:lnSpc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FFFFFF"/>
                </a:solidFill>
                <a:latin typeface="Trefoil Sans" pitchFamily="50" charset="0"/>
              </a:rPr>
              <a:t>Rewards earned and actions need to receive rewards</a:t>
            </a:r>
          </a:p>
          <a:p>
            <a:pPr marL="514350" lvl="1" indent="-285750">
              <a:lnSpc>
                <a:spcPct val="90000"/>
              </a:lnSpc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FFFFFF"/>
                </a:solidFill>
                <a:latin typeface="Trefoil Sans" pitchFamily="50" charset="0"/>
              </a:rPr>
              <a:t>Reports</a:t>
            </a:r>
          </a:p>
          <a:p>
            <a:pPr marL="514350" lvl="1" indent="-285750">
              <a:lnSpc>
                <a:spcPct val="90000"/>
              </a:lnSpc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FFFFFF"/>
                </a:solidFill>
                <a:latin typeface="Trefoil Sans" pitchFamily="50" charset="0"/>
              </a:rPr>
              <a:t>Avatar’s room with troop photo</a:t>
            </a:r>
          </a:p>
          <a:p>
            <a:pPr marL="514350" lvl="1" indent="-285750">
              <a:lnSpc>
                <a:spcPct val="90000"/>
              </a:lnSpc>
              <a:buClr>
                <a:schemeClr val="tx1"/>
              </a:buClr>
              <a:buFont typeface="Courier New" panose="02070309020205020404" pitchFamily="49" charset="0"/>
              <a:buChar char="o"/>
            </a:pPr>
            <a:endParaRPr lang="en-US" sz="1800" dirty="0">
              <a:solidFill>
                <a:srgbClr val="FFFFFF"/>
              </a:solidFill>
              <a:latin typeface="Trefoil Sans" pitchFamily="50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0D6D522-B75F-4E3D-BA25-735EAEBF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152" y="321731"/>
            <a:ext cx="2406059" cy="36748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61F1AB-254D-42ED-88D5-BF30381A6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7909" y="321731"/>
            <a:ext cx="1583487" cy="206586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8D3E32-A06E-4F29-910E-D8E4E813A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7909" y="2548467"/>
            <a:ext cx="1583487" cy="33527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E43B253-B088-48D5-9C13-23FA84D08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152" y="4163080"/>
            <a:ext cx="2406059" cy="2374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Screen Shot 2016-07-10 at 4.27.25 PM.png">
            <a:extLst>
              <a:ext uri="{FF2B5EF4-FFF2-40B4-BE49-F238E27FC236}">
                <a16:creationId xmlns:a16="http://schemas.microsoft.com/office/drawing/2014/main" id="{B6171D7E-F97A-BA47-9592-8D37F4D76B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7" t="-1711" r="6228" b="7683"/>
          <a:stretch/>
        </p:blipFill>
        <p:spPr>
          <a:xfrm>
            <a:off x="5183579" y="214484"/>
            <a:ext cx="3258180" cy="3142868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 descr="Screen Shot 2016-07-10 at 4.28.25 PM.png">
            <a:extLst>
              <a:ext uri="{FF2B5EF4-FFF2-40B4-BE49-F238E27FC236}">
                <a16:creationId xmlns:a16="http://schemas.microsoft.com/office/drawing/2014/main" id="{8EFB1B6B-1293-664F-B5CA-D703559E87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15" r="8269"/>
          <a:stretch/>
        </p:blipFill>
        <p:spPr>
          <a:xfrm>
            <a:off x="7048934" y="3173655"/>
            <a:ext cx="1610201" cy="1354968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5" descr="A picture containing room&#10;&#10;Description generated with very high confidence">
            <a:extLst>
              <a:ext uri="{FF2B5EF4-FFF2-40B4-BE49-F238E27FC236}">
                <a16:creationId xmlns:a16="http://schemas.microsoft.com/office/drawing/2014/main" id="{6504CE11-BE06-7648-82DB-DA05CEC3D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358" y="3173655"/>
            <a:ext cx="2157574" cy="1634361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97046B9-73A4-434F-B8EA-8395B96EC4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13" r="19178"/>
          <a:stretch/>
        </p:blipFill>
        <p:spPr>
          <a:xfrm>
            <a:off x="7019841" y="4897254"/>
            <a:ext cx="1707966" cy="1465702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Screen Shot 2016-07-10 at 4.32.56 PM.png">
            <a:extLst>
              <a:ext uri="{FF2B5EF4-FFF2-40B4-BE49-F238E27FC236}">
                <a16:creationId xmlns:a16="http://schemas.microsoft.com/office/drawing/2014/main" id="{78F36AB9-6091-AD4E-8E35-2160EEDFD8A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0" t="5660" r="6154" b="1887"/>
          <a:stretch/>
        </p:blipFill>
        <p:spPr>
          <a:xfrm>
            <a:off x="4804772" y="5009800"/>
            <a:ext cx="1918168" cy="1353156"/>
          </a:xfrm>
          <a:prstGeom prst="rect">
            <a:avLst/>
          </a:prstGeom>
          <a:ln w="38100" cap="sq">
            <a:solidFill>
              <a:schemeClr val="bg2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8478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3867FA9-F34E-4C6A-9418-227749D18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554686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583393-B799-FB42-BAE4-D99889AD5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990600"/>
            <a:ext cx="3356919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000" b="1" dirty="0">
                <a:solidFill>
                  <a:srgbClr val="262626"/>
                </a:solidFill>
                <a:latin typeface="Trefoil Sans SemiBold" panose="020B0000000000000000" pitchFamily="34" charset="0"/>
              </a:rPr>
              <a:t>2020-21 Fall &amp; Girl Scout Cookie Crossover Patch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81000" y="2590801"/>
            <a:ext cx="3810000" cy="38100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L="114300" marR="0" lvl="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Tx/>
              <a:tabLst/>
              <a:defRPr/>
            </a:pPr>
            <a:r>
              <a:rPr lang="en-US" sz="1600" baseline="0" dirty="0">
                <a:solidFill>
                  <a:srgbClr val="FFFFFF"/>
                </a:solidFill>
                <a:latin typeface="Trefoil Sans" panose="020B0000000000000000" pitchFamily="34" charset="0"/>
                <a:sym typeface="Helvetica" charset="0"/>
              </a:rPr>
              <a:t>As a Girl Scout member, girls work</a:t>
            </a:r>
            <a:r>
              <a:rPr lang="en-US" sz="1600" dirty="0">
                <a:solidFill>
                  <a:srgbClr val="FFFFFF"/>
                </a:solidFill>
                <a:latin typeface="Trefoil Sans" panose="020B0000000000000000" pitchFamily="34" charset="0"/>
                <a:sym typeface="Helvetica" charset="0"/>
              </a:rPr>
              <a:t> to create change and to become dynamic leaders</a:t>
            </a:r>
          </a:p>
          <a:p>
            <a:pPr marL="114300" marR="0" lvl="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Tx/>
              <a:tabLst/>
              <a:defRPr/>
            </a:pPr>
            <a:r>
              <a:rPr kumimoji="0" lang="en-US" sz="1600" b="0" i="0" u="none" strike="noStrike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foil Sans" panose="020B0000000000000000" pitchFamily="34" charset="0"/>
                <a:sym typeface="Helvetica" charset="0"/>
              </a:rPr>
              <a:t>To earn this crossover patch, girls must:</a:t>
            </a:r>
            <a:endParaRPr kumimoji="0" lang="en-US" sz="1600" b="0" i="0" u="none" strike="noStrike" cap="none" spc="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foil Sans" panose="020B0000000000000000" pitchFamily="34" charset="0"/>
              <a:sym typeface="Helvetica" charset="0"/>
            </a:endParaRPr>
          </a:p>
          <a:p>
            <a:pPr marL="434340" lvl="1" indent="-228600" defTabSz="9144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latin typeface="Trefoil Sans" panose="020B0000000000000000" pitchFamily="34" charset="0"/>
                <a:sym typeface="Helvetica" charset="0"/>
              </a:rPr>
              <a:t>Participate in the 2020 Fall Product Program by creating an avatar and sending 15+ emails</a:t>
            </a:r>
          </a:p>
          <a:p>
            <a:pPr marL="434340" lvl="1" indent="-228600" defTabSz="9144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FFFFFF"/>
                </a:solidFill>
                <a:latin typeface="Trefoil Sans" panose="020B0000000000000000" pitchFamily="34" charset="0"/>
                <a:sym typeface="Helvetica" charset="0"/>
              </a:rPr>
              <a:t>Sell 325+ packages of cookies during the 2021 Cookie Program</a:t>
            </a:r>
          </a:p>
          <a:p>
            <a:pPr marL="342900" marR="0" lvl="0" indent="-22860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00" b="1" i="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Helvetica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06870B-1C8C-4F56-BE6F-32C120A2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9774" y="640080"/>
            <a:ext cx="3614166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846419-992A-4596-AD2F-FC827020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58189" y="806357"/>
            <a:ext cx="3383450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computer&#10;&#10;Description automatically generated">
            <a:extLst>
              <a:ext uri="{FF2B5EF4-FFF2-40B4-BE49-F238E27FC236}">
                <a16:creationId xmlns:a16="http://schemas.microsoft.com/office/drawing/2014/main" id="{600B12F1-E295-1B4D-9199-076543410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089" y="1088978"/>
            <a:ext cx="3665515" cy="436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562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4419600" y="685800"/>
            <a:ext cx="4038600" cy="765175"/>
          </a:xfrm>
          <a:solidFill>
            <a:schemeClr val="tx1">
              <a:alpha val="15000"/>
            </a:schemeClr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Trefoil Sans SemiBold" pitchFamily="50" charset="0"/>
              </a:rPr>
              <a:t>Customer Emails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4294967295"/>
          </p:nvPr>
        </p:nvSpPr>
        <p:spPr>
          <a:xfrm>
            <a:off x="4503737" y="1681163"/>
            <a:ext cx="3870325" cy="1517650"/>
          </a:xfrm>
        </p:spPr>
        <p:txBody>
          <a:bodyPr lIns="0" tIns="0" rIns="0" bIns="0" anchor="ctr" anchorCtr="1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Trefoil Sans" pitchFamily="50" charset="0"/>
              </a:rPr>
              <a:t>Family and friends receive emails with links to shop for magazines and nuts/chocolates and can hear the special message recorded by their favorite Girl Scout</a:t>
            </a:r>
          </a:p>
        </p:txBody>
      </p:sp>
      <p:pic>
        <p:nvPicPr>
          <p:cNvPr id="7" name="Picture 6" descr="Customer Emai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18" y="323501"/>
            <a:ext cx="3443106" cy="5448999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Customer Me2 Messag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7244" y="3581400"/>
            <a:ext cx="3185872" cy="2839743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9" name="Left Arrow 8">
            <a:extLst>
              <a:ext uri="{FF2B5EF4-FFF2-40B4-BE49-F238E27FC236}">
                <a16:creationId xmlns:a16="http://schemas.microsoft.com/office/drawing/2014/main" id="{9427095A-7213-6149-9F1D-590F988C26FA}"/>
              </a:ext>
            </a:extLst>
          </p:cNvPr>
          <p:cNvSpPr/>
          <p:nvPr/>
        </p:nvSpPr>
        <p:spPr>
          <a:xfrm rot="11685063">
            <a:off x="2988819" y="4252368"/>
            <a:ext cx="2262987" cy="660670"/>
          </a:xfrm>
          <a:prstGeom prst="leftArrow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027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1248"/>
            <a:ext cx="7024744" cy="765199"/>
          </a:xfrm>
          <a:solidFill>
            <a:schemeClr val="tx1">
              <a:alpha val="15000"/>
            </a:schemeClr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b="0" dirty="0">
                <a:solidFill>
                  <a:schemeClr val="bg1"/>
                </a:solidFill>
                <a:latin typeface="Trefoil Sans SemiBold" pitchFamily="50" charset="0"/>
              </a:rPr>
              <a:t>Online Storefronts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877734" y="2768391"/>
            <a:ext cx="4673600" cy="3598542"/>
            <a:chOff x="3877734" y="2768391"/>
            <a:chExt cx="4673600" cy="3598542"/>
          </a:xfrm>
        </p:grpSpPr>
        <p:pic>
          <p:nvPicPr>
            <p:cNvPr id="7" name="Picture 6" descr="Screen Shot 2016-07-10 at 4.40.42 PM.png"/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77734" y="2768391"/>
              <a:ext cx="4673600" cy="359854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" name="263123CB-496A-42D6-915C-207466DDABA1" descr="1AB3F83C-335B-4615-A8D8-3958F48BD5D2@gsccv"/>
            <p:cNvPicPr>
              <a:picLocks noChangeAspect="1" noChangeArrowheads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055534" y="3267377"/>
              <a:ext cx="1896533" cy="130462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33" y="1219200"/>
            <a:ext cx="4399839" cy="38836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Oval Callout 7"/>
          <p:cNvSpPr/>
          <p:nvPr/>
        </p:nvSpPr>
        <p:spPr>
          <a:xfrm>
            <a:off x="4909372" y="1275096"/>
            <a:ext cx="2901378" cy="2006391"/>
          </a:xfrm>
          <a:prstGeom prst="wedgeEllipseCallout">
            <a:avLst>
              <a:gd name="adj1" fmla="val -83965"/>
              <a:gd name="adj2" fmla="val 4314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refoil Sans" pitchFamily="50" charset="0"/>
              </a:rPr>
              <a:t>Magazine selections include all Time, Inc titles and Reader’s Digest</a:t>
            </a:r>
          </a:p>
        </p:txBody>
      </p:sp>
    </p:spTree>
    <p:extLst>
      <p:ext uri="{BB962C8B-B14F-4D97-AF65-F5344CB8AC3E}">
        <p14:creationId xmlns:p14="http://schemas.microsoft.com/office/powerpoint/2010/main" val="202792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A3867FA9-F34E-4C6A-9418-227749D18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554686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51" y="1307593"/>
            <a:ext cx="3587496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 sz="2400" b="0">
                <a:solidFill>
                  <a:srgbClr val="262626"/>
                </a:solidFill>
                <a:latin typeface="Trefoil Sans SemiBold" pitchFamily="50" charset="0"/>
              </a:rPr>
              <a:t>Online Nuts/Chocolates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858703"/>
            <a:ext cx="3356919" cy="304254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FFFFFF"/>
                </a:solidFill>
                <a:latin typeface="Trefoil Sans" pitchFamily="2" charset="77"/>
              </a:rPr>
              <a:t>Customers have the option to choose girl delivered or direct ship</a:t>
            </a:r>
          </a:p>
          <a:p>
            <a:pPr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FFFFFF"/>
                </a:solidFill>
                <a:latin typeface="Trefoil Sans" pitchFamily="2" charset="77"/>
              </a:rPr>
              <a:t>Customers pay for all products online at the time of checkout</a:t>
            </a: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2706870B-1C8C-4F56-BE6F-32C120A2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9774" y="640080"/>
            <a:ext cx="3614166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D9846419-992A-4596-AD2F-FC827020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58189" y="806357"/>
            <a:ext cx="3383450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A3A8E7-A536-004F-A0A4-ABD3E459E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539" y="2477780"/>
            <a:ext cx="3975100" cy="21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51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340" y="603504"/>
            <a:ext cx="2749298" cy="1479791"/>
          </a:xfrm>
          <a:solidFill>
            <a:schemeClr val="tx1">
              <a:alpha val="15000"/>
            </a:schemeClr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refoil Sans SemiBold" pitchFamily="50" charset="0"/>
              </a:rPr>
              <a:t>Entering </a:t>
            </a:r>
            <a:br>
              <a:rPr lang="en-US" sz="2000" dirty="0">
                <a:solidFill>
                  <a:schemeClr val="bg1"/>
                </a:solidFill>
                <a:latin typeface="Trefoil Sans SemiBold" pitchFamily="50" charset="0"/>
              </a:rPr>
            </a:br>
            <a:r>
              <a:rPr lang="en-US" sz="2000" dirty="0">
                <a:solidFill>
                  <a:schemeClr val="bg1"/>
                </a:solidFill>
                <a:latin typeface="Trefoil Sans SemiBold" pitchFamily="50" charset="0"/>
              </a:rPr>
              <a:t>In-Person Nut Order Card Items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340" y="2286000"/>
            <a:ext cx="2749298" cy="3962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  <a:latin typeface="Trefoil Sans" pitchFamily="50" charset="0"/>
              </a:rPr>
              <a:t>Parents/girls enter the total of each item using the nut order card into the M2OS system prior to the end of the program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  <a:latin typeface="Trefoil Sans" pitchFamily="50" charset="0"/>
              </a:rPr>
              <a:t>Nut order card totals will be tabulated and added to all online sales totals in reports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  <a:latin typeface="Trefoil Sans" pitchFamily="50" charset="0"/>
              </a:rPr>
              <a:t>All in-person nut orders must be entered into M2OS system to be processed</a:t>
            </a:r>
          </a:p>
        </p:txBody>
      </p:sp>
      <p:pic>
        <p:nvPicPr>
          <p:cNvPr id="5" name="Picture 4" descr="Screen Shot 2017-08-02 at 10.50.19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9" r="30274" b="1"/>
          <a:stretch/>
        </p:blipFill>
        <p:spPr>
          <a:xfrm>
            <a:off x="3490722" y="10"/>
            <a:ext cx="5653278" cy="68579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62DCD3-05C6-B84D-B12C-FA0343A3F9C2}"/>
              </a:ext>
            </a:extLst>
          </p:cNvPr>
          <p:cNvSpPr/>
          <p:nvPr/>
        </p:nvSpPr>
        <p:spPr>
          <a:xfrm>
            <a:off x="4572000" y="2362200"/>
            <a:ext cx="106680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61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FD5657-FDD5-441F-B083-B501AD13C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313" y="-2"/>
            <a:ext cx="4554687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817" y="1290025"/>
            <a:ext cx="3356919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 b="0">
                <a:solidFill>
                  <a:srgbClr val="262626"/>
                </a:solidFill>
                <a:latin typeface="Trefoil Sans SemiBold" pitchFamily="50" charset="0"/>
              </a:rPr>
              <a:t>Reports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8E8DF4-D013-4BA0-9F1E-49D65020D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724" y="640080"/>
            <a:ext cx="3614166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381F15-B2D8-45A2-A3B2-1F556B390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82" y="806357"/>
            <a:ext cx="3383450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4BB320-411D-4E4C-AAD4-89CA4D05ED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9" r="3760" b="-2"/>
          <a:stretch/>
        </p:blipFill>
        <p:spPr>
          <a:xfrm>
            <a:off x="152400" y="865546"/>
            <a:ext cx="4554686" cy="50018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2817" y="2858703"/>
            <a:ext cx="3356919" cy="304254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FFFFFF"/>
                </a:solidFill>
                <a:latin typeface="Trefoil Sans" pitchFamily="50" charset="0"/>
              </a:rPr>
              <a:t>Reports broken out by sales categories</a:t>
            </a:r>
          </a:p>
          <a:p>
            <a:pPr>
              <a:spcAft>
                <a:spcPts val="600"/>
              </a:spcAft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FFFFFF"/>
                </a:solidFill>
                <a:latin typeface="Trefoil Sans" pitchFamily="50" charset="0"/>
              </a:rPr>
              <a:t>View all girl delivered items sold online by customer to see which products to deliver</a:t>
            </a:r>
          </a:p>
          <a:p>
            <a:pPr>
              <a:spcAft>
                <a:spcPts val="600"/>
              </a:spcAft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FFFFFF"/>
                </a:solidFill>
                <a:latin typeface="Trefoil Sans" pitchFamily="50" charset="0"/>
              </a:rPr>
              <a:t>Report emailed to parents at end of program</a:t>
            </a:r>
          </a:p>
        </p:txBody>
      </p:sp>
    </p:spTree>
    <p:extLst>
      <p:ext uri="{BB962C8B-B14F-4D97-AF65-F5344CB8AC3E}">
        <p14:creationId xmlns:p14="http://schemas.microsoft.com/office/powerpoint/2010/main" val="4181203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7420599" cy="1143000"/>
          </a:xfrm>
          <a:solidFill>
            <a:schemeClr val="tx1">
              <a:alpha val="15000"/>
            </a:schemeClr>
          </a:solidFill>
          <a:ln>
            <a:solidFill>
              <a:schemeClr val="bg1"/>
            </a:solidFill>
          </a:ln>
        </p:spPr>
        <p:txBody>
          <a:bodyPr anchor="b">
            <a:noAutofit/>
          </a:bodyPr>
          <a:lstStyle/>
          <a:p>
            <a:r>
              <a:rPr lang="en-US" b="0" dirty="0">
                <a:solidFill>
                  <a:schemeClr val="bg1"/>
                </a:solidFill>
                <a:latin typeface="Trefoil Sans SemiBold" pitchFamily="50" charset="0"/>
              </a:rPr>
              <a:t>Fall Product Program </a:t>
            </a:r>
            <a:br>
              <a:rPr lang="en-US" b="0" dirty="0">
                <a:solidFill>
                  <a:schemeClr val="bg1"/>
                </a:solidFill>
                <a:latin typeface="Trefoil Sans SemiBold" pitchFamily="50" charset="0"/>
              </a:rPr>
            </a:br>
            <a:r>
              <a:rPr lang="en-US" b="0" dirty="0">
                <a:solidFill>
                  <a:schemeClr val="bg1"/>
                </a:solidFill>
                <a:latin typeface="Trefoil Sans SemiBold" pitchFamily="50" charset="0"/>
              </a:rPr>
              <a:t>Customer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2362200"/>
            <a:ext cx="3733800" cy="3352800"/>
          </a:xfrm>
        </p:spPr>
        <p:txBody>
          <a:bodyPr anchor="t">
            <a:noAutofit/>
          </a:bodyPr>
          <a:lstStyle/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Trefoil Sans" pitchFamily="50" charset="0"/>
              </a:rPr>
              <a:t>M2’s Customer Care team is cross-trained to handle tech support, volunteer/participant and customer inquiries</a:t>
            </a: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Trefoil Sans" pitchFamily="50" charset="0"/>
              </a:rPr>
              <a:t>100% customer satisfaction guarantee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17FDB1-4E28-4770-9A2F-35BE5A76A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590800"/>
            <a:ext cx="3867348" cy="22099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615167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556</Words>
  <Application>Microsoft Macintosh PowerPoint</Application>
  <PresentationFormat>On-screen Show (4:3)</PresentationFormat>
  <Paragraphs>63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Avenir</vt:lpstr>
      <vt:lpstr>Avenir Book</vt:lpstr>
      <vt:lpstr>Courier New</vt:lpstr>
      <vt:lpstr>Gill Sans MT</vt:lpstr>
      <vt:lpstr>Trefoil Sans</vt:lpstr>
      <vt:lpstr>Trefoil Sans SemiBold</vt:lpstr>
      <vt:lpstr>Trefoil Sans SemiBold It</vt:lpstr>
      <vt:lpstr>Parcel</vt:lpstr>
      <vt:lpstr>Girl Online Experience</vt:lpstr>
      <vt:lpstr>Getting Started</vt:lpstr>
      <vt:lpstr>Registering an Account</vt:lpstr>
      <vt:lpstr>Personalize Her campaign</vt:lpstr>
      <vt:lpstr>Promoting Her Campaign</vt:lpstr>
      <vt:lpstr>Personalized Patch Shipping</vt:lpstr>
      <vt:lpstr>Girl’s Campaign HQ</vt:lpstr>
      <vt:lpstr>2020-21 Fall &amp; Girl Scout Cookie Crossover Patch</vt:lpstr>
      <vt:lpstr>Customer Emails</vt:lpstr>
      <vt:lpstr>Online Storefronts</vt:lpstr>
      <vt:lpstr>Online Nuts/Chocolates</vt:lpstr>
      <vt:lpstr>Entering  In-Person Nut Order Card Items</vt:lpstr>
      <vt:lpstr>Reports</vt:lpstr>
      <vt:lpstr>Fall Product Program  Customer Care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Truesdail</dc:creator>
  <cp:lastModifiedBy>Melina De Hoyos</cp:lastModifiedBy>
  <cp:revision>3</cp:revision>
  <dcterms:created xsi:type="dcterms:W3CDTF">2020-08-06T19:16:37Z</dcterms:created>
  <dcterms:modified xsi:type="dcterms:W3CDTF">2020-09-01T22:08:58Z</dcterms:modified>
</cp:coreProperties>
</file>